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5" r:id="rId4"/>
    <p:sldId id="260" r:id="rId5"/>
    <p:sldId id="261" r:id="rId6"/>
    <p:sldId id="262" r:id="rId7"/>
    <p:sldId id="263" r:id="rId8"/>
    <p:sldId id="276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302" r:id="rId29"/>
    <p:sldId id="286" r:id="rId30"/>
    <p:sldId id="287" r:id="rId31"/>
    <p:sldId id="288" r:id="rId32"/>
    <p:sldId id="293" r:id="rId33"/>
    <p:sldId id="300" r:id="rId34"/>
    <p:sldId id="289" r:id="rId35"/>
    <p:sldId id="290" r:id="rId36"/>
    <p:sldId id="292" r:id="rId37"/>
    <p:sldId id="297" r:id="rId38"/>
    <p:sldId id="298" r:id="rId39"/>
    <p:sldId id="294" r:id="rId40"/>
    <p:sldId id="295" r:id="rId41"/>
    <p:sldId id="296" r:id="rId42"/>
    <p:sldId id="299" r:id="rId43"/>
    <p:sldId id="303" r:id="rId44"/>
    <p:sldId id="301" r:id="rId45"/>
    <p:sldId id="304" r:id="rId46"/>
    <p:sldId id="305" r:id="rId47"/>
    <p:sldId id="306" r:id="rId48"/>
    <p:sldId id="307" r:id="rId49"/>
    <p:sldId id="308" r:id="rId50"/>
    <p:sldId id="309" r:id="rId51"/>
    <p:sldId id="312" r:id="rId52"/>
    <p:sldId id="313" r:id="rId53"/>
    <p:sldId id="314" r:id="rId54"/>
    <p:sldId id="318" r:id="rId55"/>
    <p:sldId id="315" r:id="rId56"/>
    <p:sldId id="317" r:id="rId57"/>
    <p:sldId id="319" r:id="rId58"/>
    <p:sldId id="320" r:id="rId59"/>
    <p:sldId id="321" r:id="rId60"/>
    <p:sldId id="31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1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4E602E-EF03-4BB1-85B4-9595F385D0BE}" type="datetimeFigureOut">
              <a:rPr lang="en-CA" smtClean="0"/>
              <a:t>18/03/2013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BED25B-0D80-4F21-8732-8F0B57F26D2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0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Body and Behaviour</a:t>
            </a:r>
          </a:p>
          <a:p>
            <a:r>
              <a:rPr lang="en-CA" dirty="0" smtClean="0"/>
              <a:t>Altered States of Consciousness</a:t>
            </a:r>
          </a:p>
          <a:p>
            <a:r>
              <a:rPr lang="en-CA" dirty="0" smtClean="0"/>
              <a:t>Sensation and Perception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Workings of Mind and Body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44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Hindbrain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Cerebellum: posture, balance, voluntary movement</a:t>
            </a:r>
          </a:p>
          <a:p>
            <a:endParaRPr lang="en-CA" dirty="0"/>
          </a:p>
          <a:p>
            <a:r>
              <a:rPr lang="en-CA" dirty="0" smtClean="0"/>
              <a:t>Medulla: breathing, heart rate, reflexes</a:t>
            </a:r>
          </a:p>
          <a:p>
            <a:endParaRPr lang="en-CA" dirty="0"/>
          </a:p>
          <a:p>
            <a:r>
              <a:rPr lang="en-CA" dirty="0" smtClean="0"/>
              <a:t>Pons: bridge between spinal cord and brain, produces sleep chemicals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6" y="1962967"/>
            <a:ext cx="4016375" cy="2432006"/>
          </a:xfrm>
        </p:spPr>
      </p:pic>
    </p:spTree>
    <p:extLst>
      <p:ext uri="{BB962C8B-B14F-4D97-AF65-F5344CB8AC3E}">
        <p14:creationId xmlns:p14="http://schemas.microsoft.com/office/powerpoint/2010/main" val="422663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Midbrain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Integrates sensory information and relays it upward</a:t>
            </a:r>
          </a:p>
          <a:p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6" y="1962967"/>
            <a:ext cx="4016375" cy="2432006"/>
          </a:xfrm>
        </p:spPr>
      </p:pic>
      <p:sp>
        <p:nvSpPr>
          <p:cNvPr id="3" name="TextBox 2"/>
          <p:cNvSpPr txBox="1"/>
          <p:nvPr/>
        </p:nvSpPr>
        <p:spPr>
          <a:xfrm>
            <a:off x="1115616" y="515719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Brainstem (spinal cord + hindbrain + midbrain) covered by Reticular</a:t>
            </a:r>
          </a:p>
          <a:p>
            <a:r>
              <a:rPr lang="en-CA" sz="1400" dirty="0"/>
              <a:t> Activating System: alerts brain to incoming signals, controls sleep </a:t>
            </a:r>
            <a:r>
              <a:rPr lang="en-CA" sz="1400" dirty="0" smtClean="0"/>
              <a:t>cycle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8444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Forebrain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12" y="1612106"/>
            <a:ext cx="3810000" cy="313372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Limbic system:</a:t>
            </a:r>
          </a:p>
          <a:p>
            <a:pPr lvl="1"/>
            <a:r>
              <a:rPr lang="en-CA" dirty="0"/>
              <a:t>Thalamus: </a:t>
            </a:r>
            <a:r>
              <a:rPr lang="en-CA" dirty="0" smtClean="0"/>
              <a:t>integrates &amp; relays sensory information (except smell)</a:t>
            </a:r>
            <a:endParaRPr lang="en-CA" dirty="0"/>
          </a:p>
          <a:p>
            <a:pPr lvl="1"/>
            <a:r>
              <a:rPr lang="en-CA" dirty="0"/>
              <a:t>Hypothalamus: body temperature, hunger, thirst, sex</a:t>
            </a:r>
          </a:p>
          <a:p>
            <a:pPr lvl="1"/>
            <a:r>
              <a:rPr lang="en-CA" dirty="0"/>
              <a:t>Amygdala: violent emotions</a:t>
            </a:r>
          </a:p>
          <a:p>
            <a:pPr lvl="1"/>
            <a:r>
              <a:rPr lang="en-CA" dirty="0"/>
              <a:t>Hippocampus: forming new memories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971602" y="5949280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* 80% of the brain by weight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6364778"/>
            <a:ext cx="3895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/>
              <a:t>http://bigthink.com/videos/from-nose-to-brain-the-neurology-of-smell</a:t>
            </a:r>
          </a:p>
        </p:txBody>
      </p:sp>
    </p:spTree>
    <p:extLst>
      <p:ext uri="{BB962C8B-B14F-4D97-AF65-F5344CB8AC3E}">
        <p14:creationId xmlns:p14="http://schemas.microsoft.com/office/powerpoint/2010/main" val="14860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Forebrain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12" y="1612106"/>
            <a:ext cx="3810000" cy="313372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Cerebrum</a:t>
            </a:r>
            <a:r>
              <a:rPr lang="en-CA" dirty="0"/>
              <a:t>: divided into 2 hemispheres</a:t>
            </a:r>
          </a:p>
          <a:p>
            <a:pPr lvl="2"/>
            <a:r>
              <a:rPr lang="en-CA" dirty="0"/>
              <a:t>Left: verbal, mathematical, analytical, right side of the body</a:t>
            </a:r>
          </a:p>
          <a:p>
            <a:pPr lvl="2"/>
            <a:r>
              <a:rPr lang="en-CA" dirty="0"/>
              <a:t>Right: non-verbal, spatial &amp; visual relations, patterns, </a:t>
            </a:r>
            <a:r>
              <a:rPr lang="en-CA" dirty="0" smtClean="0"/>
              <a:t>creativity/intuition, </a:t>
            </a:r>
            <a:r>
              <a:rPr lang="en-CA" dirty="0"/>
              <a:t>left side of the body</a:t>
            </a:r>
          </a:p>
          <a:p>
            <a:r>
              <a:rPr lang="en-CA" dirty="0"/>
              <a:t>Corpus Callosum: membrane separates hemispheres</a:t>
            </a:r>
          </a:p>
          <a:p>
            <a:pPr lvl="2"/>
            <a:r>
              <a:rPr lang="en-CA" dirty="0"/>
              <a:t>May be severed to control epileptic seizures (massive uncontrolled electrical activity)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5733257"/>
            <a:ext cx="361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90% of population right handed</a:t>
            </a:r>
          </a:p>
          <a:p>
            <a:r>
              <a:rPr lang="en-CA" dirty="0" smtClean="0"/>
              <a:t>Most primitive tools right handed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74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Forebrain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6" y="1753156"/>
            <a:ext cx="4016375" cy="28516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Cerebral Cortex (outer layer): learning, memory, reading, abstract information </a:t>
            </a:r>
            <a:endParaRPr lang="en-CA" dirty="0" smtClean="0"/>
          </a:p>
          <a:p>
            <a:r>
              <a:rPr lang="en-CA" dirty="0" smtClean="0"/>
              <a:t>Lobes: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Occipital: vision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Parietal: body senses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Temporal: hearing, memory, emotion, speaking, advanced visual 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Frontal: organization, planning, creative thinking, working memory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951021"/>
            <a:ext cx="4043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Most violent criminals have abnormal</a:t>
            </a:r>
          </a:p>
          <a:p>
            <a:r>
              <a:rPr lang="en-CA" dirty="0" smtClean="0"/>
              <a:t>frontal lobe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88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Studying the Brain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Methods used to study the brain: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Stimulation (memory, smell)</a:t>
            </a:r>
          </a:p>
          <a:p>
            <a:pPr lvl="1"/>
            <a:r>
              <a:rPr lang="en-CA" dirty="0" smtClean="0"/>
              <a:t>Lesions (monkeys, lobotomy)</a:t>
            </a:r>
          </a:p>
          <a:p>
            <a:pPr lvl="1"/>
            <a:r>
              <a:rPr lang="en-CA" dirty="0" smtClean="0"/>
              <a:t>Accidents (Phineas Gage)</a:t>
            </a:r>
          </a:p>
          <a:p>
            <a:pPr lvl="1"/>
            <a:r>
              <a:rPr lang="en-CA" dirty="0"/>
              <a:t>Recording (EEG)</a:t>
            </a:r>
            <a:endParaRPr lang="en-CA" dirty="0" smtClean="0"/>
          </a:p>
          <a:p>
            <a:pPr lvl="1"/>
            <a:r>
              <a:rPr lang="en-CA" dirty="0" smtClean="0"/>
              <a:t>Imaging (CAT, PET, MRI)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51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EEG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744416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692696"/>
            <a:ext cx="36503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Electroencephalograph (EEG):</a:t>
            </a:r>
          </a:p>
          <a:p>
            <a:endParaRPr lang="en-CA" dirty="0" smtClean="0"/>
          </a:p>
          <a:p>
            <a:r>
              <a:rPr lang="en-CA" dirty="0" smtClean="0"/>
              <a:t>Machine used to record electrical</a:t>
            </a:r>
          </a:p>
          <a:p>
            <a:r>
              <a:rPr lang="en-CA" dirty="0" smtClean="0"/>
              <a:t>activity</a:t>
            </a:r>
          </a:p>
          <a:p>
            <a:endParaRPr lang="en-CA" dirty="0" smtClean="0"/>
          </a:p>
          <a:p>
            <a:r>
              <a:rPr lang="en-CA" dirty="0" smtClean="0"/>
              <a:t>Overall activity rises and falls </a:t>
            </a:r>
          </a:p>
          <a:p>
            <a:r>
              <a:rPr lang="en-CA" dirty="0" smtClean="0"/>
              <a:t>rhythmically in waves</a:t>
            </a:r>
          </a:p>
          <a:p>
            <a:endParaRPr lang="en-CA" dirty="0" smtClean="0"/>
          </a:p>
          <a:p>
            <a:r>
              <a:rPr lang="en-CA" dirty="0" smtClean="0"/>
              <a:t>Pattern depends on state of</a:t>
            </a:r>
          </a:p>
          <a:p>
            <a:r>
              <a:rPr lang="en-CA" dirty="0" smtClean="0"/>
              <a:t>consciousness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49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5" y="692697"/>
            <a:ext cx="42498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Computerized Axial Tomography (CAT):</a:t>
            </a:r>
          </a:p>
          <a:p>
            <a:endParaRPr lang="en-CA" dirty="0" smtClean="0"/>
          </a:p>
          <a:p>
            <a:r>
              <a:rPr lang="en-CA" dirty="0" smtClean="0"/>
              <a:t>Machine used to pinpoint injury / brain</a:t>
            </a:r>
          </a:p>
          <a:p>
            <a:r>
              <a:rPr lang="en-CA" dirty="0" smtClean="0"/>
              <a:t>deterioration</a:t>
            </a:r>
          </a:p>
          <a:p>
            <a:endParaRPr lang="en-CA" dirty="0" smtClean="0"/>
          </a:p>
          <a:p>
            <a:r>
              <a:rPr lang="en-CA" dirty="0" smtClean="0"/>
              <a:t>Uses x-ray beam absorption</a:t>
            </a:r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658571" cy="28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5" y="692697"/>
            <a:ext cx="42578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Positron Emission Tomography (PET):</a:t>
            </a:r>
          </a:p>
          <a:p>
            <a:endParaRPr lang="en-CA" dirty="0" smtClean="0"/>
          </a:p>
          <a:p>
            <a:r>
              <a:rPr lang="en-CA" dirty="0" smtClean="0"/>
              <a:t>Machine used to see which areas of the</a:t>
            </a:r>
          </a:p>
          <a:p>
            <a:r>
              <a:rPr lang="en-CA" dirty="0" smtClean="0"/>
              <a:t>brain are active while performing tasks</a:t>
            </a:r>
          </a:p>
          <a:p>
            <a:endParaRPr lang="en-CA" dirty="0" smtClean="0"/>
          </a:p>
          <a:p>
            <a:r>
              <a:rPr lang="en-CA" dirty="0" smtClean="0"/>
              <a:t>Radioactive dye is injected into the</a:t>
            </a:r>
          </a:p>
          <a:p>
            <a:r>
              <a:rPr lang="en-CA" dirty="0" smtClean="0"/>
              <a:t>bloodstream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04464"/>
            <a:ext cx="4343031" cy="20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MRI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6" y="692696"/>
            <a:ext cx="42915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Magnetic Resonance Imaging (MRI):</a:t>
            </a:r>
          </a:p>
          <a:p>
            <a:endParaRPr lang="en-CA" dirty="0" smtClean="0"/>
          </a:p>
          <a:p>
            <a:r>
              <a:rPr lang="en-CA" dirty="0" smtClean="0"/>
              <a:t>Machine used to study brain structure</a:t>
            </a:r>
          </a:p>
          <a:p>
            <a:r>
              <a:rPr lang="en-CA" dirty="0" smtClean="0"/>
              <a:t>and activity</a:t>
            </a:r>
          </a:p>
          <a:p>
            <a:endParaRPr lang="en-CA" dirty="0" smtClean="0"/>
          </a:p>
          <a:p>
            <a:r>
              <a:rPr lang="en-CA" dirty="0" smtClean="0"/>
              <a:t>Helps to locate tumors or brain damage</a:t>
            </a:r>
          </a:p>
          <a:p>
            <a:endParaRPr lang="en-CA" dirty="0"/>
          </a:p>
          <a:p>
            <a:r>
              <a:rPr lang="en-CA" dirty="0" smtClean="0"/>
              <a:t>Non-harmful radio frequencies pass </a:t>
            </a:r>
          </a:p>
          <a:p>
            <a:r>
              <a:rPr lang="en-CA" dirty="0" smtClean="0"/>
              <a:t>through the 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6519"/>
            <a:ext cx="3810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you </a:t>
            </a:r>
            <a:r>
              <a:rPr lang="en-CA" dirty="0" smtClean="0"/>
              <a:t>know about Psychobiology?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Anatomy </a:t>
            </a:r>
            <a:r>
              <a:rPr lang="en-CA" dirty="0" smtClean="0"/>
              <a:t>= structure</a:t>
            </a:r>
          </a:p>
          <a:p>
            <a:r>
              <a:rPr lang="en-CA" dirty="0" smtClean="0"/>
              <a:t>Physiology = function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6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6-2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2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Endocrine System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98" y="731838"/>
            <a:ext cx="3685228" cy="48942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Chemical communication system</a:t>
            </a:r>
          </a:p>
          <a:p>
            <a:r>
              <a:rPr lang="en-CA" dirty="0" smtClean="0"/>
              <a:t>Endocrine glands (ductless glands) release hormones directly into bloodstream</a:t>
            </a:r>
          </a:p>
          <a:p>
            <a:r>
              <a:rPr lang="en-CA" dirty="0" smtClean="0"/>
              <a:t>Pituitary gland is center of control, secretes lots of hormones, controls growth, water &amp; salt metabolism</a:t>
            </a:r>
          </a:p>
        </p:txBody>
      </p:sp>
    </p:spTree>
    <p:extLst>
      <p:ext uri="{BB962C8B-B14F-4D97-AF65-F5344CB8AC3E}">
        <p14:creationId xmlns:p14="http://schemas.microsoft.com/office/powerpoint/2010/main" val="34623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61048"/>
            <a:ext cx="2940816" cy="615358"/>
          </a:xfrm>
        </p:spPr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608" y="4581128"/>
            <a:ext cx="3388660" cy="1371357"/>
          </a:xfrm>
        </p:spPr>
        <p:txBody>
          <a:bodyPr>
            <a:normAutofit/>
          </a:bodyPr>
          <a:lstStyle/>
          <a:p>
            <a:r>
              <a:rPr lang="en-CA" dirty="0" smtClean="0"/>
              <a:t>Endocrine system uses hormones to send messages through the bloodstream</a:t>
            </a:r>
          </a:p>
          <a:p>
            <a:r>
              <a:rPr lang="en-CA" dirty="0" smtClean="0"/>
              <a:t>Hormones are chemicals that carry a message (some chemicals are also  neurotransmitters)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91368"/>
              </p:ext>
            </p:extLst>
          </p:nvPr>
        </p:nvGraphicFramePr>
        <p:xfrm>
          <a:off x="2555776" y="332658"/>
          <a:ext cx="6264695" cy="34900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/>
                <a:gridCol w="1728192"/>
                <a:gridCol w="2808311"/>
              </a:tblGrid>
              <a:tr h="792086">
                <a:tc>
                  <a:txBody>
                    <a:bodyPr/>
                    <a:lstStyle/>
                    <a:p>
                      <a:r>
                        <a:rPr lang="en-CA" dirty="0" smtClean="0"/>
                        <a:t>Hormone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Gland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Influences</a:t>
                      </a:r>
                      <a:endParaRPr lang="en-CA" dirty="0"/>
                    </a:p>
                  </a:txBody>
                  <a:tcPr/>
                </a:tc>
              </a:tr>
              <a:tr h="47261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Thyroxine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Thyroid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metabolism</a:t>
                      </a:r>
                      <a:endParaRPr lang="en-CA" dirty="0"/>
                    </a:p>
                  </a:txBody>
                  <a:tcPr/>
                </a:tc>
              </a:tr>
              <a:tr h="472610">
                <a:tc>
                  <a:txBody>
                    <a:bodyPr/>
                    <a:lstStyle/>
                    <a:p>
                      <a:r>
                        <a:rPr lang="en-CA" dirty="0" smtClean="0"/>
                        <a:t>Adrenaline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Adrenal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Heart rate, breathing,</a:t>
                      </a:r>
                      <a:r>
                        <a:rPr lang="en-CA" baseline="0" dirty="0" smtClean="0"/>
                        <a:t> emotions</a:t>
                      </a:r>
                      <a:endParaRPr lang="en-CA" dirty="0"/>
                    </a:p>
                  </a:txBody>
                  <a:tcPr/>
                </a:tc>
              </a:tr>
              <a:tr h="472610">
                <a:tc>
                  <a:txBody>
                    <a:bodyPr/>
                    <a:lstStyle/>
                    <a:p>
                      <a:r>
                        <a:rPr lang="en-CA" dirty="0" smtClean="0"/>
                        <a:t>Testosterone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Testes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male physical &amp; sexual</a:t>
                      </a:r>
                      <a:endParaRPr lang="en-CA" dirty="0"/>
                    </a:p>
                  </a:txBody>
                  <a:tcPr/>
                </a:tc>
              </a:tr>
              <a:tr h="472610">
                <a:tc>
                  <a:txBody>
                    <a:bodyPr/>
                    <a:lstStyle/>
                    <a:p>
                      <a:r>
                        <a:rPr lang="en-CA" dirty="0" smtClean="0"/>
                        <a:t>Estrogen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Ovaries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female physical</a:t>
                      </a:r>
                      <a:r>
                        <a:rPr lang="en-CA" baseline="0" dirty="0" smtClean="0"/>
                        <a:t> &amp; sexual</a:t>
                      </a:r>
                      <a:endParaRPr lang="en-CA" dirty="0"/>
                    </a:p>
                  </a:txBody>
                  <a:tcPr/>
                </a:tc>
              </a:tr>
              <a:tr h="472610">
                <a:tc>
                  <a:txBody>
                    <a:bodyPr/>
                    <a:lstStyle/>
                    <a:p>
                      <a:r>
                        <a:rPr lang="en-CA" dirty="0" smtClean="0"/>
                        <a:t>Progesterone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Ovaries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menstrual cycle, PMS, pregnancy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6136" y="4653136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Adrenal glands also produce</a:t>
            </a:r>
          </a:p>
          <a:p>
            <a:r>
              <a:rPr lang="en-CA" dirty="0" smtClean="0"/>
              <a:t>cortical </a:t>
            </a:r>
            <a:r>
              <a:rPr lang="en-CA" dirty="0" smtClean="0"/>
              <a:t>steroids.</a:t>
            </a:r>
          </a:p>
          <a:p>
            <a:endParaRPr lang="en-CA" dirty="0"/>
          </a:p>
          <a:p>
            <a:r>
              <a:rPr lang="en-CA" dirty="0" smtClean="0"/>
              <a:t>Adrenaline = Epinephrine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90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6-3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61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Heredity &amp; Environment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5" y="620689"/>
            <a:ext cx="4185081" cy="48965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Heredity = genetic transmission of characteristics from parents to their offspring</a:t>
            </a:r>
          </a:p>
          <a:p>
            <a:r>
              <a:rPr lang="en-CA" dirty="0" smtClean="0"/>
              <a:t>Genes = basic building blocks of heredity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18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Twins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01" y="548680"/>
            <a:ext cx="5259271" cy="36113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Identical: Monozygotic (one fertilized egg) – same heredity</a:t>
            </a:r>
          </a:p>
          <a:p>
            <a:endParaRPr lang="en-CA" dirty="0"/>
          </a:p>
          <a:p>
            <a:r>
              <a:rPr lang="en-CA" dirty="0" smtClean="0"/>
              <a:t>Fraternal: Dizygotic (two different eggs fertilized by two different sperm) – heredity like any siblings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3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512511" cy="1143000"/>
          </a:xfrm>
        </p:spPr>
        <p:txBody>
          <a:bodyPr/>
          <a:lstStyle/>
          <a:p>
            <a:r>
              <a:rPr lang="en-CA" dirty="0" smtClean="0"/>
              <a:t>Nature </a:t>
            </a:r>
            <a:r>
              <a:rPr lang="en-CA" dirty="0" err="1" smtClean="0"/>
              <a:t>vs</a:t>
            </a:r>
            <a:r>
              <a:rPr lang="en-CA" dirty="0" smtClean="0"/>
              <a:t> Nurture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2713"/>
            <a:ext cx="4866168" cy="13809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61608" cy="302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2324" y="6093296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Sir Francis Galton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6106936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John Watson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247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429000"/>
            <a:ext cx="6512511" cy="2952328"/>
          </a:xfrm>
        </p:spPr>
        <p:txBody>
          <a:bodyPr/>
          <a:lstStyle/>
          <a:p>
            <a:r>
              <a:rPr lang="en-CA" dirty="0" smtClean="0"/>
              <a:t>Quiz </a:t>
            </a:r>
            <a:r>
              <a:rPr lang="en-CA" dirty="0" smtClean="0"/>
              <a:t>6-4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81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Altered States of Consciousness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12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Consciousness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Consciousness = state of awareness, including feelings, sensations, ideas and perceptions</a:t>
            </a:r>
          </a:p>
          <a:p>
            <a:pPr>
              <a:spcBef>
                <a:spcPts val="1200"/>
              </a:spcBef>
            </a:pPr>
            <a:r>
              <a:rPr lang="en-CA" dirty="0" smtClean="0"/>
              <a:t>Circadian Rhythm = rhythm of daily activity and inactivity (internal clock)</a:t>
            </a:r>
          </a:p>
          <a:p>
            <a:pPr lvl="1">
              <a:spcBef>
                <a:spcPts val="1200"/>
              </a:spcBef>
            </a:pPr>
            <a:r>
              <a:rPr lang="en-CA" dirty="0" smtClean="0"/>
              <a:t>Accidents increase 8% when DST starts (sleep deprivation – traffic accidents, Three Mile Island, </a:t>
            </a:r>
            <a:r>
              <a:rPr lang="en-CA" dirty="0" err="1" smtClean="0"/>
              <a:t>Chernobel</a:t>
            </a:r>
            <a:r>
              <a:rPr lang="en-CA" dirty="0" smtClean="0"/>
              <a:t>, Exxon</a:t>
            </a:r>
            <a:endParaRPr lang="en-CA" dirty="0"/>
          </a:p>
          <a:p>
            <a:pPr>
              <a:spcBef>
                <a:spcPts val="1200"/>
              </a:spcBef>
            </a:pPr>
            <a:r>
              <a:rPr lang="en-CA" dirty="0"/>
              <a:t>Altered state = change in mental processes (sensations, perceptions, thoughts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1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and Behaviour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51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Sleep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Why do we sleep?</a:t>
            </a:r>
          </a:p>
          <a:p>
            <a:pPr lvl="1"/>
            <a:r>
              <a:rPr lang="en-CA" dirty="0" smtClean="0"/>
              <a:t>Restorative / “recharge batteries”</a:t>
            </a:r>
          </a:p>
          <a:p>
            <a:pPr lvl="1"/>
            <a:r>
              <a:rPr lang="en-CA" dirty="0" smtClean="0"/>
              <a:t>Hibernation / conserve energy</a:t>
            </a:r>
          </a:p>
          <a:p>
            <a:pPr lvl="1"/>
            <a:r>
              <a:rPr lang="en-CA" dirty="0" smtClean="0"/>
              <a:t>Adaptation / survival</a:t>
            </a:r>
          </a:p>
          <a:p>
            <a:pPr lvl="1"/>
            <a:r>
              <a:rPr lang="en-CA" dirty="0" smtClean="0"/>
              <a:t>Clear the mind</a:t>
            </a:r>
          </a:p>
          <a:p>
            <a:pPr lvl="1"/>
            <a:r>
              <a:rPr lang="en-CA" dirty="0" smtClean="0"/>
              <a:t>Process information / solve problems</a:t>
            </a:r>
          </a:p>
          <a:p>
            <a:pPr lvl="1"/>
            <a:endParaRPr lang="en-CA" dirty="0"/>
          </a:p>
          <a:p>
            <a:pPr marL="365760" lvl="1" indent="0">
              <a:buNone/>
            </a:pPr>
            <a:r>
              <a:rPr lang="en-CA" dirty="0" smtClean="0"/>
              <a:t>We spend 1/3 of our lives asleep. </a:t>
            </a:r>
          </a:p>
          <a:p>
            <a:pPr marL="365760" lvl="1" indent="0" algn="r">
              <a:buNone/>
            </a:pPr>
            <a:r>
              <a:rPr lang="en-CA" dirty="0" smtClean="0"/>
              <a:t>How many years is that so far?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80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857032"/>
          </a:xfrm>
        </p:spPr>
        <p:txBody>
          <a:bodyPr/>
          <a:lstStyle/>
          <a:p>
            <a:r>
              <a:rPr lang="en-CA" sz="3200" dirty="0" smtClean="0"/>
              <a:t>What’s altered when we sleep?</a:t>
            </a:r>
            <a:endParaRPr lang="en-C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4166446"/>
              </p:ext>
            </p:extLst>
          </p:nvPr>
        </p:nvGraphicFramePr>
        <p:xfrm>
          <a:off x="1143000" y="731838"/>
          <a:ext cx="6400800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Stage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Brain wave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Amplitude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Frequency (cycles/sec.)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Transitioning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Alpha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8-12 Hz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NREM 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Theta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6-8 Hz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NREM 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Theta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Higher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4-7</a:t>
                      </a:r>
                      <a:r>
                        <a:rPr lang="en-CA" baseline="0" dirty="0" smtClean="0"/>
                        <a:t> Hz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NREM 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Delta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Higher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1-4 Hz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NREM 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Delta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Close to 1 Hz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REM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Alpha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Low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8-12 Hz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7944" y="602128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75% NREM sleep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445224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What happens while “falling” asleep?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933056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REM 15-45 minutes/cycle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5866543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3-4 cycles/night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083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Sleeping Brain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5329227" cy="3757105"/>
          </a:xfrm>
        </p:spPr>
      </p:pic>
    </p:spTree>
    <p:extLst>
      <p:ext uri="{BB962C8B-B14F-4D97-AF65-F5344CB8AC3E}">
        <p14:creationId xmlns:p14="http://schemas.microsoft.com/office/powerpoint/2010/main" val="15953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588160"/>
              </p:ext>
            </p:extLst>
          </p:nvPr>
        </p:nvGraphicFramePr>
        <p:xfrm>
          <a:off x="2051720" y="116632"/>
          <a:ext cx="5112568" cy="6616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5829233" imgH="7543775" progId="AcroExch.Document.7">
                  <p:embed/>
                </p:oleObj>
              </mc:Choice>
              <mc:Fallback>
                <p:oleObj name="Acrobat Document" r:id="rId3" imgW="5829233" imgH="75437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116632"/>
                        <a:ext cx="5112568" cy="6616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6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sleep, perchance to live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Stage 4 (deepest) sleep necessary – body will catch up if short – hard to wake (panic, confusion)</a:t>
            </a:r>
          </a:p>
          <a:p>
            <a:r>
              <a:rPr lang="en-CA" dirty="0" smtClean="0"/>
              <a:t>DJ Tripp’s New York fundraiser:</a:t>
            </a:r>
          </a:p>
          <a:p>
            <a:pPr lvl="1"/>
            <a:r>
              <a:rPr lang="en-CA" dirty="0" smtClean="0"/>
              <a:t>50 hours – hallucinations</a:t>
            </a:r>
          </a:p>
          <a:p>
            <a:pPr lvl="1"/>
            <a:r>
              <a:rPr lang="en-CA" dirty="0" smtClean="0"/>
              <a:t>100 hours – delirium</a:t>
            </a:r>
          </a:p>
          <a:p>
            <a:pPr lvl="1"/>
            <a:r>
              <a:rPr lang="en-CA" dirty="0" smtClean="0"/>
              <a:t>120 hours – needed stimulant to stay awake</a:t>
            </a:r>
          </a:p>
          <a:p>
            <a:pPr lvl="1"/>
            <a:r>
              <a:rPr lang="en-CA" dirty="0" smtClean="0"/>
              <a:t>150 hours – disorientation</a:t>
            </a:r>
          </a:p>
          <a:p>
            <a:pPr lvl="1"/>
            <a:r>
              <a:rPr lang="en-CA" dirty="0" smtClean="0"/>
              <a:t>200 hours – sinister hallucinations, ended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7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…perchance to dream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Dreaming usually during REM sleep</a:t>
            </a:r>
          </a:p>
          <a:p>
            <a:r>
              <a:rPr lang="en-CA" dirty="0" smtClean="0"/>
              <a:t>REM sleep discovered by </a:t>
            </a:r>
            <a:r>
              <a:rPr lang="en-CA" dirty="0" err="1" smtClean="0"/>
              <a:t>Kleitman</a:t>
            </a:r>
            <a:r>
              <a:rPr lang="en-CA" dirty="0" smtClean="0"/>
              <a:t> and Dement</a:t>
            </a:r>
          </a:p>
          <a:p>
            <a:r>
              <a:rPr lang="en-CA" dirty="0" smtClean="0"/>
              <a:t>Dreams are realistic time (not split second)</a:t>
            </a:r>
          </a:p>
          <a:p>
            <a:pPr marL="228600" lvl="1"/>
            <a:r>
              <a:rPr lang="en-CA" sz="2200" dirty="0"/>
              <a:t>Dreams are mental housekeeping - remove unneeded memories (Francis Crick)</a:t>
            </a:r>
          </a:p>
          <a:p>
            <a:r>
              <a:rPr lang="en-CA" dirty="0" smtClean="0"/>
              <a:t>Even mundane dreams hold meaning (Freud)</a:t>
            </a:r>
          </a:p>
          <a:p>
            <a:r>
              <a:rPr lang="en-CA" dirty="0" smtClean="0"/>
              <a:t>Interpretations since 5000 BC</a:t>
            </a:r>
          </a:p>
          <a:p>
            <a:r>
              <a:rPr lang="en-CA" dirty="0" smtClean="0"/>
              <a:t>Prehistoric people thought soul left body during sleep</a:t>
            </a:r>
          </a:p>
          <a:p>
            <a:r>
              <a:rPr lang="en-CA" dirty="0" smtClean="0"/>
              <a:t>Inuit people believe dreamers enter spirit world 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3529" y="53012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Even daydreaming is good -&gt; creativity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2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149080"/>
            <a:ext cx="6512511" cy="2232248"/>
          </a:xfrm>
        </p:spPr>
        <p:txBody>
          <a:bodyPr/>
          <a:lstStyle/>
          <a:p>
            <a:r>
              <a:rPr lang="en-CA" dirty="0" smtClean="0"/>
              <a:t>Quiz 7-1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49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Meditation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87824"/>
            <a:ext cx="3600400" cy="14633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6316" y="3696918"/>
            <a:ext cx="3388660" cy="2139518"/>
          </a:xfrm>
        </p:spPr>
        <p:txBody>
          <a:bodyPr/>
          <a:lstStyle/>
          <a:p>
            <a:r>
              <a:rPr lang="en-CA" dirty="0" smtClean="0"/>
              <a:t>Focusing attention to clear mind and relax</a:t>
            </a:r>
          </a:p>
          <a:p>
            <a:endParaRPr lang="en-CA" dirty="0"/>
          </a:p>
          <a:p>
            <a:r>
              <a:rPr lang="en-CA" dirty="0" smtClean="0"/>
              <a:t>Transcendental: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Mantra = repeated phrase (Sanskrit)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err="1" smtClean="0"/>
              <a:t>Koan</a:t>
            </a:r>
            <a:r>
              <a:rPr lang="en-CA" dirty="0" smtClean="0"/>
              <a:t> = unsolvable riddle / question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Mandala = complex image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54" y="476672"/>
            <a:ext cx="2074540" cy="2074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6992"/>
            <a:ext cx="2782186" cy="28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Meditation 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0809"/>
            <a:ext cx="2232248" cy="25825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Breathing</a:t>
            </a:r>
          </a:p>
          <a:p>
            <a:endParaRPr lang="en-CA" dirty="0"/>
          </a:p>
          <a:p>
            <a:r>
              <a:rPr lang="en-CA" dirty="0" smtClean="0"/>
              <a:t>Mindfulness (focus on present)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23241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4053"/>
            <a:ext cx="1924050" cy="2371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848"/>
            <a:ext cx="2592288" cy="1730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20" y="4581128"/>
            <a:ext cx="4072880" cy="16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3636085" cy="543350"/>
          </a:xfrm>
        </p:spPr>
        <p:txBody>
          <a:bodyPr/>
          <a:lstStyle/>
          <a:p>
            <a:r>
              <a:rPr lang="en-CA" dirty="0" smtClean="0"/>
              <a:t>Hypnosis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212976"/>
            <a:ext cx="4576354" cy="3168352"/>
          </a:xfrm>
        </p:spPr>
        <p:txBody>
          <a:bodyPr>
            <a:noAutofit/>
          </a:bodyPr>
          <a:lstStyle/>
          <a:p>
            <a:r>
              <a:rPr lang="en-CA" dirty="0" smtClean="0"/>
              <a:t>State of consciousness in which attention is narrowly focused and responsive to suggestion</a:t>
            </a:r>
          </a:p>
          <a:p>
            <a:pPr algn="r"/>
            <a:r>
              <a:rPr lang="en-CA" dirty="0" smtClean="0"/>
              <a:t>Patient cooperates with hypnotist…not controlled by</a:t>
            </a:r>
          </a:p>
          <a:p>
            <a:endParaRPr lang="en-CA" dirty="0" smtClean="0"/>
          </a:p>
          <a:p>
            <a:r>
              <a:rPr lang="en-CA" dirty="0" smtClean="0"/>
              <a:t>Posthypnotic suggestion made during hypnosis influences behavior afterward</a:t>
            </a:r>
          </a:p>
          <a:p>
            <a:endParaRPr lang="en-CA" dirty="0" smtClean="0"/>
          </a:p>
          <a:p>
            <a:r>
              <a:rPr lang="en-CA" dirty="0" smtClean="0"/>
              <a:t>Ernst </a:t>
            </a:r>
            <a:r>
              <a:rPr lang="en-CA" dirty="0" err="1" smtClean="0"/>
              <a:t>Hilgard’s</a:t>
            </a:r>
            <a:r>
              <a:rPr lang="en-CA" dirty="0" smtClean="0"/>
              <a:t> Neodissociation theory: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People who are hypnotized are suggestible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Consciousness has many different aspects which may become separated or dissociated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72" y="1268760"/>
            <a:ext cx="2141350" cy="326199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1471116" cy="2234257"/>
          </a:xfrm>
        </p:spPr>
      </p:pic>
      <p:sp>
        <p:nvSpPr>
          <p:cNvPr id="10" name="Rectangle 9"/>
          <p:cNvSpPr/>
          <p:nvPr/>
        </p:nvSpPr>
        <p:spPr>
          <a:xfrm>
            <a:off x="6084168" y="4797152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/>
              <a:t>Self-hypnosis = self induced state of hypnosis (patient retains control and responsibility)</a:t>
            </a:r>
          </a:p>
        </p:txBody>
      </p:sp>
    </p:spTree>
    <p:extLst>
      <p:ext uri="{BB962C8B-B14F-4D97-AF65-F5344CB8AC3E}">
        <p14:creationId xmlns:p14="http://schemas.microsoft.com/office/powerpoint/2010/main" val="41326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Nervous System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38" y="1326356"/>
            <a:ext cx="2952751" cy="3705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Central Nervous System (CNS) = brain + spinal cord</a:t>
            </a:r>
          </a:p>
          <a:p>
            <a:r>
              <a:rPr lang="en-CA" dirty="0" smtClean="0"/>
              <a:t>Spinal cord = nerves that run up and down the length of the back and transmit most messages between brain and body</a:t>
            </a:r>
          </a:p>
          <a:p>
            <a:r>
              <a:rPr lang="en-CA" dirty="0" smtClean="0"/>
              <a:t>Peripheral Nervous System (PNS) = nerves branching out from spinal cord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61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Hypnotic Analgesia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048000" cy="2438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Pain reduction after hypnosis</a:t>
            </a:r>
          </a:p>
          <a:p>
            <a:endParaRPr lang="en-CA" dirty="0"/>
          </a:p>
          <a:p>
            <a:r>
              <a:rPr lang="en-CA" dirty="0" smtClean="0"/>
              <a:t>May be used to manage pain not reduced by other treatments or even conduct surgery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264068" cy="244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Biofeedback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2794000" cy="2095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Process of learning to control bodily states with the help of machines monitoring them: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Brain waves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Heart 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Blood pressure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Skin 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Sweat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140968"/>
            <a:ext cx="4157163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6093296"/>
            <a:ext cx="312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Success treating asthma &amp; migraines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0956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149080"/>
            <a:ext cx="6512511" cy="2232248"/>
          </a:xfrm>
        </p:spPr>
        <p:txBody>
          <a:bodyPr/>
          <a:lstStyle/>
          <a:p>
            <a:r>
              <a:rPr lang="en-CA" dirty="0" smtClean="0"/>
              <a:t>Quiz 7-2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71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Sensation and Perception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5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Sensation and Perception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Sensation = stimulus activates a receptor</a:t>
            </a:r>
          </a:p>
          <a:p>
            <a:endParaRPr lang="en-CA" dirty="0"/>
          </a:p>
          <a:p>
            <a:r>
              <a:rPr lang="en-CA" dirty="0" smtClean="0"/>
              <a:t>Psychophysics = study of relationship between sensory experiences and physical stimuli that cause them</a:t>
            </a:r>
          </a:p>
          <a:p>
            <a:endParaRPr lang="en-CA" dirty="0"/>
          </a:p>
          <a:p>
            <a:r>
              <a:rPr lang="en-CA" dirty="0" smtClean="0"/>
              <a:t>Perception = organization of sensory information into meaningful experiences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69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Absolute Threshold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95771"/>
              </p:ext>
            </p:extLst>
          </p:nvPr>
        </p:nvGraphicFramePr>
        <p:xfrm>
          <a:off x="4594225" y="731838"/>
          <a:ext cx="401637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3879"/>
                <a:gridCol w="3102497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57377" marR="57377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57377" marR="5737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Vision</a:t>
                      </a:r>
                      <a:endParaRPr lang="en-CA" dirty="0"/>
                    </a:p>
                  </a:txBody>
                  <a:tcPr marL="57377" marR="57377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Flame 30 miles clear night</a:t>
                      </a:r>
                      <a:endParaRPr lang="en-CA" sz="1600" dirty="0"/>
                    </a:p>
                  </a:txBody>
                  <a:tcPr marL="57377" marR="5737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Hearing</a:t>
                      </a:r>
                      <a:endParaRPr lang="en-CA" dirty="0"/>
                    </a:p>
                  </a:txBody>
                  <a:tcPr marL="57377" marR="57377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Watch tick 30 feet</a:t>
                      </a:r>
                      <a:endParaRPr lang="en-CA" sz="1600" dirty="0"/>
                    </a:p>
                  </a:txBody>
                  <a:tcPr marL="57377" marR="5737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Smell</a:t>
                      </a:r>
                      <a:endParaRPr lang="en-CA" dirty="0"/>
                    </a:p>
                  </a:txBody>
                  <a:tcPr marL="57377" marR="57377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 drop perfume 3 room house</a:t>
                      </a:r>
                      <a:endParaRPr lang="en-CA" sz="1600" dirty="0"/>
                    </a:p>
                  </a:txBody>
                  <a:tcPr marL="57377" marR="5737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Taste</a:t>
                      </a:r>
                      <a:endParaRPr lang="en-CA" dirty="0"/>
                    </a:p>
                  </a:txBody>
                  <a:tcPr marL="57377" marR="57377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1 tsp. sugar 2 gallons</a:t>
                      </a:r>
                      <a:r>
                        <a:rPr lang="en-CA" sz="1600" baseline="0" dirty="0" smtClean="0"/>
                        <a:t> water</a:t>
                      </a:r>
                      <a:endParaRPr lang="en-CA" sz="1600" dirty="0"/>
                    </a:p>
                  </a:txBody>
                  <a:tcPr marL="57377" marR="5737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Touch </a:t>
                      </a:r>
                      <a:endParaRPr lang="en-CA" dirty="0"/>
                    </a:p>
                  </a:txBody>
                  <a:tcPr marL="57377" marR="57377"/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Bee wing fall 1 cm onto cheek</a:t>
                      </a:r>
                      <a:endParaRPr lang="en-CA" sz="1600" dirty="0"/>
                    </a:p>
                  </a:txBody>
                  <a:tcPr marL="57377" marR="57377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Weakest amount of a stimulus that can be detected half the time</a:t>
            </a:r>
            <a:endParaRPr lang="en-CA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1058292" cy="1589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73" y="1484784"/>
            <a:ext cx="115824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2119784" cy="1589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51" y="4770621"/>
            <a:ext cx="1488362" cy="993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979752"/>
            <a:ext cx="1656184" cy="1535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55719"/>
            <a:ext cx="1560612" cy="1653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83" y="5055719"/>
            <a:ext cx="1471780" cy="11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938442"/>
            <a:ext cx="3528392" cy="1143000"/>
          </a:xfrm>
        </p:spPr>
        <p:txBody>
          <a:bodyPr/>
          <a:lstStyle/>
          <a:p>
            <a:r>
              <a:rPr lang="en-CA" dirty="0" smtClean="0"/>
              <a:t>Difference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437112" cy="347472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Difference threshold = minimum difference detected between two stimuli</a:t>
            </a:r>
          </a:p>
          <a:p>
            <a:r>
              <a:rPr lang="en-CA" dirty="0" smtClean="0"/>
              <a:t>Just noticeable difference = minimum change in intensity of a stimulus a person can detect</a:t>
            </a:r>
          </a:p>
          <a:p>
            <a:r>
              <a:rPr lang="en-CA" dirty="0" smtClean="0"/>
              <a:t>Weber’s Law = the larger/stronger the stimulus, the larger the change required for a difference to be noticed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510630" y="1916832"/>
            <a:ext cx="330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Voltage +2X -&gt; Shock +8X</a:t>
            </a:r>
          </a:p>
          <a:p>
            <a:r>
              <a:rPr lang="en-CA" dirty="0" smtClean="0"/>
              <a:t>Light up +3X -&gt; Brightness +1X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30" y="404664"/>
            <a:ext cx="1767698" cy="1265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37112"/>
            <a:ext cx="1735460" cy="2145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63163"/>
            <a:ext cx="1528068" cy="2318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59" y="4881979"/>
            <a:ext cx="2009987" cy="16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Signal detection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5085184" cy="347472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Signal detection theory = tendency to </a:t>
            </a:r>
            <a:r>
              <a:rPr lang="en-CA" dirty="0"/>
              <a:t>make correct judgements </a:t>
            </a:r>
            <a:r>
              <a:rPr lang="en-CA" dirty="0" smtClean="0"/>
              <a:t>in recognizing </a:t>
            </a:r>
            <a:r>
              <a:rPr lang="en-CA" dirty="0"/>
              <a:t>a</a:t>
            </a:r>
            <a:r>
              <a:rPr lang="en-CA" dirty="0" smtClean="0"/>
              <a:t> stimulus against background of competing stimuli</a:t>
            </a:r>
          </a:p>
          <a:p>
            <a:endParaRPr lang="en-CA" dirty="0" smtClean="0"/>
          </a:p>
          <a:p>
            <a:r>
              <a:rPr lang="en-CA" dirty="0" smtClean="0"/>
              <a:t>Pre-attentive process = method of automatically extracting information from a stimulus</a:t>
            </a:r>
            <a:endParaRPr lang="en-CA" dirty="0"/>
          </a:p>
          <a:p>
            <a:r>
              <a:rPr lang="en-CA" dirty="0" smtClean="0"/>
              <a:t>Attentive process = consider one part only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8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62" y="2420888"/>
            <a:ext cx="18478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6016" y="5373216"/>
            <a:ext cx="4139952" cy="1143000"/>
          </a:xfrm>
        </p:spPr>
        <p:txBody>
          <a:bodyPr/>
          <a:lstStyle/>
          <a:p>
            <a:pPr algn="l"/>
            <a:r>
              <a:rPr lang="en-CA" dirty="0" err="1" smtClean="0"/>
              <a:t>Stroop</a:t>
            </a:r>
            <a:r>
              <a:rPr lang="en-CA" dirty="0" smtClean="0"/>
              <a:t> effect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7156"/>
            <a:ext cx="3653107" cy="27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25" y="1893341"/>
            <a:ext cx="4587001" cy="2160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74310"/>
            <a:ext cx="2933027" cy="32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Sensory adaptation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393702"/>
            <a:ext cx="4248472" cy="3827386"/>
          </a:xfrm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Skin adapts to cold pool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638132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Stop noticing perfume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Peripheral Nervous System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6" y="1877161"/>
            <a:ext cx="4016375" cy="26036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Somatic controls voluntary movement of skeletal muscles</a:t>
            </a:r>
          </a:p>
          <a:p>
            <a:r>
              <a:rPr lang="en-CA" dirty="0" smtClean="0"/>
              <a:t>Autonomic controls internal biological functions (heart rate, breathing, blood pressure, digestion,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Sympathetic prepares body for emergencies or strenuous activity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/>
              <a:t>Parasympathetic conserves energy and </a:t>
            </a:r>
            <a:r>
              <a:rPr lang="en-CA" dirty="0" smtClean="0"/>
              <a:t>recovers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28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149080"/>
            <a:ext cx="6512511" cy="2232248"/>
          </a:xfrm>
        </p:spPr>
        <p:txBody>
          <a:bodyPr/>
          <a:lstStyle/>
          <a:p>
            <a:r>
              <a:rPr lang="en-CA" dirty="0" smtClean="0"/>
              <a:t>Quiz 8-1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99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38724914"/>
              </p:ext>
            </p:extLst>
          </p:nvPr>
        </p:nvGraphicFramePr>
        <p:xfrm>
          <a:off x="2483768" y="188640"/>
          <a:ext cx="5112567" cy="6614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5829233" imgH="7543775" progId="AcroExch.Document.7">
                  <p:embed/>
                </p:oleObj>
              </mc:Choice>
              <mc:Fallback>
                <p:oleObj name="Acrobat Document" r:id="rId3" imgW="5829233" imgH="75437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88640"/>
                        <a:ext cx="5112567" cy="6614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7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003402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1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5517232" cy="3474720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Pupil regulates amount of light entering eye</a:t>
            </a:r>
          </a:p>
          <a:p>
            <a:r>
              <a:rPr lang="en-CA" dirty="0" smtClean="0"/>
              <a:t>Lens changes shape to focus light on retina</a:t>
            </a:r>
          </a:p>
          <a:p>
            <a:r>
              <a:rPr lang="en-CA" dirty="0" smtClean="0"/>
              <a:t>Retina has 75-150 million rods (low light receptor cells) and 6-7 million cones (high light color receptor cells)</a:t>
            </a:r>
          </a:p>
          <a:p>
            <a:r>
              <a:rPr lang="en-CA" dirty="0" smtClean="0"/>
              <a:t>Color blind 8%M 1%F (most R/G, some Y/B)</a:t>
            </a:r>
          </a:p>
          <a:p>
            <a:r>
              <a:rPr lang="en-CA" dirty="0" smtClean="0"/>
              <a:t>Blind spot where optic nerve adjoins </a:t>
            </a:r>
            <a:r>
              <a:rPr lang="en-CA" dirty="0" smtClean="0"/>
              <a:t>retina</a:t>
            </a:r>
            <a:endParaRPr lang="en-CA" dirty="0" smtClean="0"/>
          </a:p>
          <a:p>
            <a:r>
              <a:rPr lang="en-CA" dirty="0" smtClean="0"/>
              <a:t>Binocular fusion combines images from 2 eyes into single focused image</a:t>
            </a:r>
          </a:p>
          <a:p>
            <a:r>
              <a:rPr lang="en-CA" dirty="0" smtClean="0"/>
              <a:t>Retinal disparity (difference between image received by each eye) produces depth </a:t>
            </a:r>
            <a:r>
              <a:rPr lang="en-CA" dirty="0" smtClean="0"/>
              <a:t>perception</a:t>
            </a:r>
            <a:endParaRPr lang="en-CA" dirty="0" smtClean="0"/>
          </a:p>
          <a:p>
            <a:pPr marL="4572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58552"/>
            <a:ext cx="2142470" cy="1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829075"/>
              </p:ext>
            </p:extLst>
          </p:nvPr>
        </p:nvGraphicFramePr>
        <p:xfrm>
          <a:off x="800100" y="51435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3" imgW="7543665" imgH="5829194" progId="AcroExch.Document.7">
                  <p:embed/>
                </p:oleObj>
              </mc:Choice>
              <mc:Fallback>
                <p:oleObj name="Acrobat Document" r:id="rId3" imgW="7543665" imgH="5829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51435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4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157192"/>
            <a:ext cx="6512511" cy="1143000"/>
          </a:xfrm>
        </p:spPr>
        <p:txBody>
          <a:bodyPr/>
          <a:lstStyle/>
          <a:p>
            <a:r>
              <a:rPr lang="en-CA" dirty="0" smtClean="0"/>
              <a:t>Hearing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4608512" cy="3474720"/>
          </a:xfrm>
        </p:spPr>
        <p:txBody>
          <a:bodyPr/>
          <a:lstStyle/>
          <a:p>
            <a:r>
              <a:rPr lang="en-CA" dirty="0" smtClean="0"/>
              <a:t>Stimulated by sound waves:</a:t>
            </a:r>
          </a:p>
          <a:p>
            <a:pPr lvl="1"/>
            <a:r>
              <a:rPr lang="en-CA" dirty="0" smtClean="0"/>
              <a:t>Not electromagnetic</a:t>
            </a:r>
          </a:p>
          <a:p>
            <a:pPr lvl="1"/>
            <a:r>
              <a:rPr lang="en-CA" dirty="0" smtClean="0"/>
              <a:t>Frequency of vibration produces pitch</a:t>
            </a:r>
          </a:p>
          <a:p>
            <a:pPr lvl="1"/>
            <a:r>
              <a:rPr lang="en-CA" dirty="0" smtClean="0"/>
              <a:t>Sound pressure energy measured in decibels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4664"/>
            <a:ext cx="2664296" cy="41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73" y="3148012"/>
            <a:ext cx="4237857" cy="1143000"/>
          </a:xfrm>
        </p:spPr>
        <p:txBody>
          <a:bodyPr/>
          <a:lstStyle/>
          <a:p>
            <a:r>
              <a:rPr lang="en-CA" dirty="0" smtClean="0"/>
              <a:t>Chemical Senses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941168" cy="3474720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Smell: volatile (airborne) substances stimulate olfactory membrane and send impulses through olfactory nerve</a:t>
            </a:r>
          </a:p>
          <a:p>
            <a:pPr lvl="1"/>
            <a:r>
              <a:rPr lang="en-CA" dirty="0" smtClean="0"/>
              <a:t>Taste: Soluble substances stimulate taste buds and send impulses through sensory nerves</a:t>
            </a:r>
          </a:p>
          <a:p>
            <a:pPr marL="4572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47870"/>
            <a:ext cx="2829490" cy="2405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2946793" cy="221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25144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293096"/>
            <a:ext cx="2850718" cy="1143000"/>
          </a:xfrm>
        </p:spPr>
        <p:txBody>
          <a:bodyPr/>
          <a:lstStyle/>
          <a:p>
            <a:r>
              <a:rPr lang="en-CA" dirty="0" smtClean="0"/>
              <a:t>Balance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437112" cy="2769488"/>
          </a:xfrm>
        </p:spPr>
        <p:txBody>
          <a:bodyPr>
            <a:normAutofit/>
          </a:bodyPr>
          <a:lstStyle/>
          <a:p>
            <a:r>
              <a:rPr lang="en-CA" dirty="0" smtClean="0"/>
              <a:t>Vestibular system (balance):</a:t>
            </a:r>
            <a:endParaRPr lang="en-CA" dirty="0"/>
          </a:p>
          <a:p>
            <a:pPr lvl="1"/>
            <a:r>
              <a:rPr lang="en-CA" dirty="0"/>
              <a:t>Semi-circular canals in inner ear contain fluid and hairs</a:t>
            </a:r>
          </a:p>
          <a:p>
            <a:pPr lvl="1"/>
            <a:r>
              <a:rPr lang="en-CA" dirty="0"/>
              <a:t>Movement of fluid stimulates hair </a:t>
            </a:r>
            <a:r>
              <a:rPr lang="en-CA" dirty="0" smtClean="0"/>
              <a:t>cells and overstimulation </a:t>
            </a:r>
            <a:r>
              <a:rPr lang="en-CA" dirty="0"/>
              <a:t>produces dizziness </a:t>
            </a:r>
            <a:r>
              <a:rPr lang="en-CA" dirty="0" smtClean="0"/>
              <a:t>/ motion sickness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92" y="4365104"/>
            <a:ext cx="3529997" cy="2117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81" y="1217188"/>
            <a:ext cx="3116463" cy="22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5013176"/>
            <a:ext cx="3805809" cy="1152128"/>
          </a:xfrm>
        </p:spPr>
        <p:txBody>
          <a:bodyPr/>
          <a:lstStyle/>
          <a:p>
            <a:r>
              <a:rPr lang="en-CA" dirty="0" smtClean="0"/>
              <a:t>Kinesthesis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4293096" cy="1041296"/>
          </a:xfrm>
        </p:spPr>
        <p:txBody>
          <a:bodyPr>
            <a:normAutofit/>
          </a:bodyPr>
          <a:lstStyle/>
          <a:p>
            <a:r>
              <a:rPr lang="en-CA" dirty="0" smtClean="0"/>
              <a:t>Sense of movement and body 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54" y="1248604"/>
            <a:ext cx="2697088" cy="3432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2" y="4725144"/>
            <a:ext cx="2385814" cy="1739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2" y="1556792"/>
            <a:ext cx="16002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43" y="234191"/>
            <a:ext cx="2257425" cy="2028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28048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4372168"/>
            <a:ext cx="2653681" cy="1793136"/>
          </a:xfrm>
        </p:spPr>
        <p:txBody>
          <a:bodyPr/>
          <a:lstStyle/>
          <a:p>
            <a:r>
              <a:rPr lang="en-CA" dirty="0" smtClean="0"/>
              <a:t>Skin Senses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4293096" cy="1389166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Gate control theory of pain = shift attention away from pain impulses to create competition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6189"/>
            <a:ext cx="3372157" cy="2724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0" y="3573016"/>
            <a:ext cx="4438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Neurons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27" y="476673"/>
            <a:ext cx="4995863" cy="31458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 smtClean="0"/>
              <a:t>Neurons = nerve cells</a:t>
            </a:r>
          </a:p>
          <a:p>
            <a:r>
              <a:rPr lang="en-CA" dirty="0" smtClean="0"/>
              <a:t>Synapses = gaps between neurons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3625776" cy="258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149080"/>
            <a:ext cx="6512511" cy="2232248"/>
          </a:xfrm>
        </p:spPr>
        <p:txBody>
          <a:bodyPr/>
          <a:lstStyle/>
          <a:p>
            <a:r>
              <a:rPr lang="en-CA" dirty="0" smtClean="0"/>
              <a:t>Quiz 8-2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69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Gestalt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901448"/>
            <a:ext cx="4016375" cy="455504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2000" dirty="0" smtClean="0"/>
              <a:t>Organizing bits of information into a whole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791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Figure-Ground Perception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0" y="1045369"/>
            <a:ext cx="2447925" cy="4267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Discrimination between a figure and its background</a:t>
            </a:r>
            <a:endParaRPr lang="en-C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445224"/>
            <a:ext cx="4790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Or selecting one voice in a crowd</a:t>
            </a:r>
          </a:p>
          <a:p>
            <a:r>
              <a:rPr lang="en-CA" dirty="0" smtClean="0"/>
              <a:t>Or selecting one instrument in the orchestra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39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Perceptual Inference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548680"/>
            <a:ext cx="2400300" cy="1905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Filling in the gaps in what our senses tell us</a:t>
            </a:r>
            <a:endParaRPr lang="en-CA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4"/>
            <a:ext cx="1828800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88" y="4509120"/>
            <a:ext cx="2571429" cy="1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Subliminal Messages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86" y="404664"/>
            <a:ext cx="2993983" cy="40125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Brief auditory or visual messages presented below the absolute threshold</a:t>
            </a:r>
            <a:endParaRPr lang="en-CA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Depth Perception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Monocular cues: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Relative height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Interposition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Light and shadow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Texture-density gradient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Motion Parallax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Linear perspective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Relative motion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89040"/>
            <a:ext cx="2219325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2466667" cy="1847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Constancy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831577" cy="20104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We perceive objects the same way regardless of angle, distance or lighting</a:t>
            </a:r>
            <a:endParaRPr lang="en-CA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2590476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Illusions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2276002" cy="27994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Perceptions that misrepresent physical stimuli</a:t>
            </a:r>
            <a:endParaRPr lang="en-CA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77197"/>
            <a:ext cx="3360373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19" y="4437112"/>
            <a:ext cx="2533650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7225"/>
            <a:ext cx="2476500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7" y="1268760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Extrasensory Perception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Gaining information from other than usual senses:</a:t>
            </a:r>
          </a:p>
          <a:p>
            <a:pPr lvl="1"/>
            <a:r>
              <a:rPr lang="en-CA" dirty="0" smtClean="0"/>
              <a:t>Clairvoyance – perceive objects or information</a:t>
            </a:r>
          </a:p>
          <a:p>
            <a:pPr lvl="1"/>
            <a:r>
              <a:rPr lang="en-CA" dirty="0" smtClean="0"/>
              <a:t>Telepathy – read / transfer thoughts</a:t>
            </a:r>
          </a:p>
          <a:p>
            <a:pPr lvl="1"/>
            <a:r>
              <a:rPr lang="en-CA" dirty="0" smtClean="0"/>
              <a:t>Telekenesis – move objects</a:t>
            </a:r>
          </a:p>
          <a:p>
            <a:pPr lvl="1"/>
            <a:r>
              <a:rPr lang="en-CA" dirty="0" smtClean="0"/>
              <a:t>Precognition – foretell events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64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149080"/>
            <a:ext cx="6512511" cy="2232248"/>
          </a:xfrm>
        </p:spPr>
        <p:txBody>
          <a:bodyPr/>
          <a:lstStyle/>
          <a:p>
            <a:r>
              <a:rPr lang="en-CA" dirty="0" smtClean="0"/>
              <a:t>Quiz 8-3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8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Neurotransmitters</a:t>
            </a:r>
            <a:endParaRPr lang="en-CA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0425501"/>
              </p:ext>
            </p:extLst>
          </p:nvPr>
        </p:nvGraphicFramePr>
        <p:xfrm>
          <a:off x="1259632" y="404664"/>
          <a:ext cx="7389441" cy="4034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3147"/>
                <a:gridCol w="2463147"/>
                <a:gridCol w="2463147"/>
              </a:tblGrid>
              <a:tr h="400313">
                <a:tc>
                  <a:txBody>
                    <a:bodyPr/>
                    <a:lstStyle/>
                    <a:p>
                      <a:r>
                        <a:rPr lang="en-CA" dirty="0" smtClean="0"/>
                        <a:t>Chemical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Physiology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Results</a:t>
                      </a:r>
                      <a:r>
                        <a:rPr lang="en-CA" baseline="0" dirty="0" smtClean="0"/>
                        <a:t> if under/over supply</a:t>
                      </a:r>
                      <a:endParaRPr lang="en-CA" dirty="0"/>
                    </a:p>
                  </a:txBody>
                  <a:tcPr marL="145726" marR="145726"/>
                </a:tc>
              </a:tr>
              <a:tr h="400313">
                <a:tc>
                  <a:txBody>
                    <a:bodyPr/>
                    <a:lstStyle/>
                    <a:p>
                      <a:r>
                        <a:rPr lang="en-CA" dirty="0" smtClean="0"/>
                        <a:t>Endorphin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inhibits pain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none</a:t>
                      </a:r>
                      <a:endParaRPr lang="en-CA" dirty="0"/>
                    </a:p>
                  </a:txBody>
                  <a:tcPr marL="145726" marR="145726"/>
                </a:tc>
              </a:tr>
              <a:tr h="690952">
                <a:tc>
                  <a:txBody>
                    <a:bodyPr/>
                    <a:lstStyle/>
                    <a:p>
                      <a:r>
                        <a:rPr lang="en-CA" dirty="0" smtClean="0"/>
                        <a:t>Acetylcholine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movement &amp; memory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Paralysis / </a:t>
                      </a:r>
                      <a:r>
                        <a:rPr lang="en-CA" dirty="0" err="1" smtClean="0"/>
                        <a:t>Alzheimers</a:t>
                      </a:r>
                      <a:r>
                        <a:rPr lang="en-CA" dirty="0" smtClean="0"/>
                        <a:t> (under)</a:t>
                      </a:r>
                      <a:endParaRPr lang="en-CA" dirty="0"/>
                    </a:p>
                  </a:txBody>
                  <a:tcPr marL="145726" marR="145726"/>
                </a:tc>
              </a:tr>
              <a:tr h="690952">
                <a:tc>
                  <a:txBody>
                    <a:bodyPr/>
                    <a:lstStyle/>
                    <a:p>
                      <a:r>
                        <a:rPr lang="en-CA" dirty="0" smtClean="0"/>
                        <a:t>Norepinephrine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memory &amp; learning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Depression (under)</a:t>
                      </a:r>
                      <a:endParaRPr lang="en-CA" dirty="0"/>
                    </a:p>
                  </a:txBody>
                  <a:tcPr marL="145726" marR="145726"/>
                </a:tc>
              </a:tr>
              <a:tr h="697790">
                <a:tc>
                  <a:txBody>
                    <a:bodyPr/>
                    <a:lstStyle/>
                    <a:p>
                      <a:r>
                        <a:rPr lang="en-CA" dirty="0" smtClean="0"/>
                        <a:t>Dopamine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learning, emotional arousal, movement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Schizophrenia (over)</a:t>
                      </a:r>
                    </a:p>
                    <a:p>
                      <a:r>
                        <a:rPr lang="en-CA" dirty="0" err="1" smtClean="0"/>
                        <a:t>Parkinsons</a:t>
                      </a:r>
                      <a:r>
                        <a:rPr lang="en-CA" dirty="0" smtClean="0"/>
                        <a:t> (under)</a:t>
                      </a:r>
                      <a:endParaRPr lang="en-CA" dirty="0"/>
                    </a:p>
                  </a:txBody>
                  <a:tcPr marL="145726" marR="145726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CA" dirty="0" smtClean="0"/>
                        <a:t>Serotonin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mood, sleep, appetite, temperature</a:t>
                      </a:r>
                      <a:endParaRPr lang="en-CA" dirty="0"/>
                    </a:p>
                  </a:txBody>
                  <a:tcPr marL="145726" marR="145726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Depression / violence (under)</a:t>
                      </a:r>
                      <a:endParaRPr lang="en-CA" dirty="0"/>
                    </a:p>
                  </a:txBody>
                  <a:tcPr marL="145726" marR="145726"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4581128"/>
            <a:ext cx="3387725" cy="2139950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Chemicals </a:t>
            </a:r>
            <a:r>
              <a:rPr lang="en-CA" dirty="0"/>
              <a:t>released by neurons that determine the rate of firing</a:t>
            </a:r>
          </a:p>
        </p:txBody>
      </p:sp>
    </p:spTree>
    <p:extLst>
      <p:ext uri="{BB962C8B-B14F-4D97-AF65-F5344CB8AC3E}">
        <p14:creationId xmlns:p14="http://schemas.microsoft.com/office/powerpoint/2010/main" val="27965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Quiz 6-1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81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 have 3 Brains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35806"/>
            <a:ext cx="3810000" cy="3467100"/>
          </a:xfrm>
        </p:spPr>
      </p:pic>
    </p:spTree>
    <p:extLst>
      <p:ext uri="{BB962C8B-B14F-4D97-AF65-F5344CB8AC3E}">
        <p14:creationId xmlns:p14="http://schemas.microsoft.com/office/powerpoint/2010/main" val="22160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1265</TotalTime>
  <Words>1718</Words>
  <Application>Microsoft Office PowerPoint</Application>
  <PresentationFormat>On-screen Show (4:3)</PresentationFormat>
  <Paragraphs>359</Paragraphs>
  <Slides>69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Slipstream</vt:lpstr>
      <vt:lpstr>Acrobat Document</vt:lpstr>
      <vt:lpstr>The Workings of Mind and Body</vt:lpstr>
      <vt:lpstr>What do you know about Psychobiology?</vt:lpstr>
      <vt:lpstr>Body and Behaviour</vt:lpstr>
      <vt:lpstr>The Nervous System</vt:lpstr>
      <vt:lpstr>Peripheral Nervous System</vt:lpstr>
      <vt:lpstr>Neurons</vt:lpstr>
      <vt:lpstr>Neurotransmitters</vt:lpstr>
      <vt:lpstr>Quiz 6-1</vt:lpstr>
      <vt:lpstr>We have 3 Brains</vt:lpstr>
      <vt:lpstr>Hindbrain</vt:lpstr>
      <vt:lpstr>Midbrain</vt:lpstr>
      <vt:lpstr>Forebrain</vt:lpstr>
      <vt:lpstr>Forebrain</vt:lpstr>
      <vt:lpstr>Forebrain</vt:lpstr>
      <vt:lpstr>Studying the Brain</vt:lpstr>
      <vt:lpstr>EEG</vt:lpstr>
      <vt:lpstr>CAT</vt:lpstr>
      <vt:lpstr>PET</vt:lpstr>
      <vt:lpstr>MRI</vt:lpstr>
      <vt:lpstr>Quiz 6-2</vt:lpstr>
      <vt:lpstr>The Endocrine System</vt:lpstr>
      <vt:lpstr>Hormones</vt:lpstr>
      <vt:lpstr>Quiz 6-3</vt:lpstr>
      <vt:lpstr>Heredity &amp; Environment</vt:lpstr>
      <vt:lpstr>Twins</vt:lpstr>
      <vt:lpstr>Nature vs Nurture</vt:lpstr>
      <vt:lpstr>Quiz 6-4</vt:lpstr>
      <vt:lpstr>Altered States of Consciousness</vt:lpstr>
      <vt:lpstr>Consciousness</vt:lpstr>
      <vt:lpstr>Sleep</vt:lpstr>
      <vt:lpstr>What’s altered when we sleep?</vt:lpstr>
      <vt:lpstr>The Sleeping Brain</vt:lpstr>
      <vt:lpstr>PowerPoint Presentation</vt:lpstr>
      <vt:lpstr>To sleep, perchance to live</vt:lpstr>
      <vt:lpstr>…perchance to dream</vt:lpstr>
      <vt:lpstr>Quiz 7-1</vt:lpstr>
      <vt:lpstr>Meditation </vt:lpstr>
      <vt:lpstr>Meditation </vt:lpstr>
      <vt:lpstr>Hypnosis</vt:lpstr>
      <vt:lpstr>Hypnotic Analgesia</vt:lpstr>
      <vt:lpstr>Biofeedback</vt:lpstr>
      <vt:lpstr>Quiz 7-2</vt:lpstr>
      <vt:lpstr>Sensation and Perception</vt:lpstr>
      <vt:lpstr>Sensation and Perception</vt:lpstr>
      <vt:lpstr>Absolute Threshold</vt:lpstr>
      <vt:lpstr>Difference </vt:lpstr>
      <vt:lpstr>Signal detection</vt:lpstr>
      <vt:lpstr>Stroop effect</vt:lpstr>
      <vt:lpstr>Sensory adaptation</vt:lpstr>
      <vt:lpstr>Quiz 8-1</vt:lpstr>
      <vt:lpstr>PowerPoint Presentation</vt:lpstr>
      <vt:lpstr>PowerPoint Presentation</vt:lpstr>
      <vt:lpstr>Vision</vt:lpstr>
      <vt:lpstr>PowerPoint Presentation</vt:lpstr>
      <vt:lpstr>Hearing</vt:lpstr>
      <vt:lpstr>Chemical Senses</vt:lpstr>
      <vt:lpstr>Balance</vt:lpstr>
      <vt:lpstr>Kinesthesis</vt:lpstr>
      <vt:lpstr>Skin Senses</vt:lpstr>
      <vt:lpstr>Quiz 8-2</vt:lpstr>
      <vt:lpstr>Gestalt</vt:lpstr>
      <vt:lpstr>Figure-Ground Perception</vt:lpstr>
      <vt:lpstr>Perceptual Inference</vt:lpstr>
      <vt:lpstr>Subliminal Messages</vt:lpstr>
      <vt:lpstr>Depth Perception</vt:lpstr>
      <vt:lpstr>Constancy</vt:lpstr>
      <vt:lpstr>Illusions</vt:lpstr>
      <vt:lpstr>Extrasensory Perception</vt:lpstr>
      <vt:lpstr>Quiz 8-3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Workings of Mind and Body</dc:title>
  <dc:creator>Shelley Lichtman</dc:creator>
  <cp:lastModifiedBy>Owner</cp:lastModifiedBy>
  <cp:revision>88</cp:revision>
  <dcterms:created xsi:type="dcterms:W3CDTF">2012-10-30T16:16:42Z</dcterms:created>
  <dcterms:modified xsi:type="dcterms:W3CDTF">2013-03-18T20:12:30Z</dcterms:modified>
</cp:coreProperties>
</file>