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59" r:id="rId6"/>
    <p:sldId id="262" r:id="rId7"/>
    <p:sldId id="264" r:id="rId8"/>
    <p:sldId id="261" r:id="rId9"/>
    <p:sldId id="267" r:id="rId10"/>
    <p:sldId id="268" r:id="rId11"/>
    <p:sldId id="269" r:id="rId12"/>
    <p:sldId id="278" r:id="rId13"/>
    <p:sldId id="270" r:id="rId14"/>
    <p:sldId id="272" r:id="rId15"/>
    <p:sldId id="271" r:id="rId16"/>
    <p:sldId id="273" r:id="rId17"/>
    <p:sldId id="274" r:id="rId18"/>
    <p:sldId id="275" r:id="rId19"/>
    <p:sldId id="277" r:id="rId20"/>
    <p:sldId id="276" r:id="rId21"/>
    <p:sldId id="279" r:id="rId22"/>
    <p:sldId id="280" r:id="rId23"/>
    <p:sldId id="281" r:id="rId24"/>
    <p:sldId id="282" r:id="rId25"/>
    <p:sldId id="283" r:id="rId26"/>
    <p:sldId id="284" r:id="rId27"/>
    <p:sldId id="285" r:id="rId28"/>
    <p:sldId id="286" r:id="rId29"/>
    <p:sldId id="287" r:id="rId30"/>
    <p:sldId id="292" r:id="rId31"/>
    <p:sldId id="293" r:id="rId32"/>
    <p:sldId id="290" r:id="rId33"/>
    <p:sldId id="288" r:id="rId34"/>
    <p:sldId id="291" r:id="rId35"/>
    <p:sldId id="295" r:id="rId36"/>
    <p:sldId id="294" r:id="rId37"/>
    <p:sldId id="301" r:id="rId38"/>
    <p:sldId id="296" r:id="rId39"/>
    <p:sldId id="297" r:id="rId40"/>
    <p:sldId id="298" r:id="rId41"/>
    <p:sldId id="299" r:id="rId42"/>
    <p:sldId id="300" r:id="rId43"/>
    <p:sldId id="302" r:id="rId44"/>
    <p:sldId id="303" r:id="rId45"/>
    <p:sldId id="304" r:id="rId46"/>
    <p:sldId id="305" r:id="rId47"/>
    <p:sldId id="306" r:id="rId48"/>
    <p:sldId id="308" r:id="rId49"/>
    <p:sldId id="309" r:id="rId50"/>
    <p:sldId id="310" r:id="rId51"/>
    <p:sldId id="312" r:id="rId52"/>
    <p:sldId id="313" r:id="rId53"/>
    <p:sldId id="314" r:id="rId54"/>
    <p:sldId id="315" r:id="rId55"/>
    <p:sldId id="316" r:id="rId56"/>
    <p:sldId id="317" r:id="rId57"/>
    <p:sldId id="318" r:id="rId58"/>
    <p:sldId id="320" r:id="rId59"/>
    <p:sldId id="319" r:id="rId60"/>
    <p:sldId id="322" r:id="rId61"/>
    <p:sldId id="323" r:id="rId62"/>
    <p:sldId id="321" r:id="rId63"/>
    <p:sldId id="324" r:id="rId64"/>
    <p:sldId id="325" r:id="rId65"/>
    <p:sldId id="326" r:id="rId66"/>
    <p:sldId id="327" r:id="rId67"/>
    <p:sldId id="328" r:id="rId68"/>
    <p:sldId id="334" r:id="rId69"/>
    <p:sldId id="329" r:id="rId70"/>
    <p:sldId id="330" r:id="rId71"/>
    <p:sldId id="331" r:id="rId72"/>
    <p:sldId id="332" r:id="rId73"/>
    <p:sldId id="333" r:id="rId74"/>
    <p:sldId id="335" r:id="rId75"/>
    <p:sldId id="336" r:id="rId76"/>
    <p:sldId id="343" r:id="rId77"/>
    <p:sldId id="337" r:id="rId78"/>
    <p:sldId id="338" r:id="rId79"/>
    <p:sldId id="339" r:id="rId80"/>
    <p:sldId id="340" r:id="rId81"/>
    <p:sldId id="341" r:id="rId82"/>
    <p:sldId id="342" r:id="rId83"/>
    <p:sldId id="344" r:id="rId8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0FBDF6F3-A5C4-42AA-9842-CA46FD56553C}" type="datetimeFigureOut">
              <a:rPr lang="en-CA" smtClean="0"/>
              <a:t>25/04/2013</a:t>
            </a:fld>
            <a:endParaRPr lang="en-CA"/>
          </a:p>
        </p:txBody>
      </p:sp>
      <p:sp>
        <p:nvSpPr>
          <p:cNvPr id="5" name="Footer Placeholder 4"/>
          <p:cNvSpPr>
            <a:spLocks noGrp="1"/>
          </p:cNvSpPr>
          <p:nvPr>
            <p:ph type="ftr" sz="quarter" idx="11"/>
          </p:nvPr>
        </p:nvSpPr>
        <p:spPr bwMode="white"/>
        <p:txBody>
          <a:bodyPr/>
          <a:lstStyle/>
          <a:p>
            <a:endParaRPr lang="en-CA"/>
          </a:p>
        </p:txBody>
      </p:sp>
      <p:sp>
        <p:nvSpPr>
          <p:cNvPr id="6" name="Slide Number Placeholder 5"/>
          <p:cNvSpPr>
            <a:spLocks noGrp="1"/>
          </p:cNvSpPr>
          <p:nvPr>
            <p:ph type="sldNum" sz="quarter" idx="12"/>
          </p:nvPr>
        </p:nvSpPr>
        <p:spPr/>
        <p:txBody>
          <a:bodyPr/>
          <a:lstStyle/>
          <a:p>
            <a:fld id="{BBD9E4D2-A96E-4AA0-85B6-8AE356A4AB3B}" type="slidenum">
              <a:rPr lang="en-CA" smtClean="0"/>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BDF6F3-A5C4-42AA-9842-CA46FD56553C}" type="datetimeFigureOut">
              <a:rPr lang="en-CA" smtClean="0"/>
              <a:t>25/04/2013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BD9E4D2-A96E-4AA0-85B6-8AE356A4AB3B}"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BDF6F3-A5C4-42AA-9842-CA46FD56553C}" type="datetimeFigureOut">
              <a:rPr lang="en-CA" smtClean="0"/>
              <a:t>25/04/2013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BD9E4D2-A96E-4AA0-85B6-8AE356A4AB3B}"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BDF6F3-A5C4-42AA-9842-CA46FD56553C}" type="datetimeFigureOut">
              <a:rPr lang="en-CA" smtClean="0"/>
              <a:t>25/04/2013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BD9E4D2-A96E-4AA0-85B6-8AE356A4AB3B}" type="slidenum">
              <a:rPr lang="en-CA" smtClean="0"/>
              <a:t>‹#›</a:t>
            </a:fld>
            <a:endParaRPr lang="en-CA"/>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FBDF6F3-A5C4-42AA-9842-CA46FD56553C}" type="datetimeFigureOut">
              <a:rPr lang="en-CA" smtClean="0"/>
              <a:t>25/04/2013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BD9E4D2-A96E-4AA0-85B6-8AE356A4AB3B}" type="slidenum">
              <a:rPr lang="en-CA" smtClean="0"/>
              <a:t>‹#›</a:t>
            </a:fld>
            <a:endParaRPr lang="en-CA"/>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0FBDF6F3-A5C4-42AA-9842-CA46FD56553C}" type="datetimeFigureOut">
              <a:rPr lang="en-CA" smtClean="0"/>
              <a:t>25/04/2013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BD9E4D2-A96E-4AA0-85B6-8AE356A4AB3B}" type="slidenum">
              <a:rPr lang="en-CA" smtClean="0"/>
              <a:t>‹#›</a:t>
            </a:fld>
            <a:endParaRPr lang="en-CA"/>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0FBDF6F3-A5C4-42AA-9842-CA46FD56553C}" type="datetimeFigureOut">
              <a:rPr lang="en-CA" smtClean="0"/>
              <a:t>25/04/2013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BD9E4D2-A96E-4AA0-85B6-8AE356A4AB3B}" type="slidenum">
              <a:rPr lang="en-CA" smtClean="0"/>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BDF6F3-A5C4-42AA-9842-CA46FD56553C}" type="datetimeFigureOut">
              <a:rPr lang="en-CA" smtClean="0"/>
              <a:t>25/04/2013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BD9E4D2-A96E-4AA0-85B6-8AE356A4AB3B}" type="slidenum">
              <a:rPr lang="en-CA" smtClean="0"/>
              <a:t>‹#›</a:t>
            </a:fld>
            <a:endParaRPr lang="en-CA"/>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FBDF6F3-A5C4-42AA-9842-CA46FD56553C}" type="datetimeFigureOut">
              <a:rPr lang="en-CA" smtClean="0"/>
              <a:t>25/04/2013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BD9E4D2-A96E-4AA0-85B6-8AE356A4AB3B}"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BDF6F3-A5C4-42AA-9842-CA46FD56553C}" type="datetimeFigureOut">
              <a:rPr lang="en-CA" smtClean="0"/>
              <a:t>25/04/2013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BD9E4D2-A96E-4AA0-85B6-8AE356A4AB3B}" type="slidenum">
              <a:rPr lang="en-CA" smtClean="0"/>
              <a:t>‹#›</a:t>
            </a:fld>
            <a:endParaRPr lang="en-CA"/>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BDF6F3-A5C4-42AA-9842-CA46FD56553C}" type="datetimeFigureOut">
              <a:rPr lang="en-CA" smtClean="0"/>
              <a:t>25/04/2013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BD9E4D2-A96E-4AA0-85B6-8AE356A4AB3B}" type="slidenum">
              <a:rPr lang="en-CA" smtClean="0"/>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0FBDF6F3-A5C4-42AA-9842-CA46FD56553C}" type="datetimeFigureOut">
              <a:rPr lang="en-CA" smtClean="0"/>
              <a:t>25/04/2013</a:t>
            </a:fld>
            <a:endParaRPr lang="en-CA"/>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CA"/>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BBD9E4D2-A96E-4AA0-85B6-8AE356A4AB3B}" type="slidenum">
              <a:rPr lang="en-CA" smtClean="0"/>
              <a:t>‹#›</a:t>
            </a:fld>
            <a:endParaRPr lang="en-C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http://www.youtube.com/watch?v=Mt4N9GSBoMI&amp;feature=player_detailpag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a/url?sa=i&amp;rct=j&amp;q=ear&amp;source=images&amp;cd=&amp;cad=rja&amp;docid=cw1l58INWYKMZM&amp;tbnid=JUH4UlSV1wdfgM:&amp;ved=0CAUQjRw&amp;url=http://en.wikipedia.org/wiki/Ear&amp;ei=nGZjUauMGoyk2gWu1IC4Dg&amp;bvm=bv.44770516,d.b2I&amp;psig=AFQjCNFQeAM0H7Yvd6aFyy_X8KUUP4w_zw&amp;ust=1365555214724669" TargetMode="External"/><Relationship Id="rId1" Type="http://schemas.openxmlformats.org/officeDocument/2006/relationships/slideLayout" Target="../slideLayouts/slideLayout6.xml"/><Relationship Id="rId6" Type="http://schemas.openxmlformats.org/officeDocument/2006/relationships/image" Target="../media/image6.jpg"/><Relationship Id="rId5" Type="http://schemas.openxmlformats.org/officeDocument/2006/relationships/image" Target="../media/image8.jpeg"/><Relationship Id="rId4" Type="http://schemas.openxmlformats.org/officeDocument/2006/relationships/hyperlink" Target="http://www.google.ca/url?sa=i&amp;rct=j&amp;q=eye&amp;source=images&amp;cd=&amp;cad=rja&amp;docid=GaC45xoW-UJDEM&amp;tbnid=fT9zv-dEuFlQnM:&amp;ved=0CAUQjRw&amp;url=http://www.kitcheneroptometrists.com/our-eye-care-clinic&amp;ei=FWdjUYrdFsas2wXXo4CwCQ&amp;bvm=bv.44770516,d.b2I&amp;psig=AFQjCNH69lxD5b0Jj_OoBcLAV9XK7eQrIg&amp;ust=1365555344851142"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hyperlink" Target="http://www.google.ca/url?sa=i&amp;rct=j&amp;q=international+phonetic+alphabet+chart+english&amp;source=images&amp;cd=&amp;cad=rja&amp;docid=Iy0-ov22pHJFSM&amp;tbnid=WWaQgxGyyrgT7M:&amp;ved=0CAUQjRw&amp;url=http://dalepobega3.blogspot.com/2011/10/report-writing-2-cats-and-people.html&amp;ei=qYZ1UZv-CYbb2AXIjYGgCg&amp;bvm=bv.45512109,d.b2I&amp;psig=AFQjCNEnrni-gxcYREM19_1aR3qYNR8Zmw&amp;ust=1366742701830793" TargetMode="Externa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www.sciencedaily.com/releases/2006/12/061218122613.htm"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google.ca/url?sa=i&amp;rct=j&amp;q=plutchik's+wheel+of+emotions&amp;source=images&amp;cd=&amp;cad=rja&amp;docid=Q2ybZP9fJbkD7M&amp;tbnid=Va9_RRJ5iy2yvM:&amp;ved=0CAUQjRw&amp;url=http://en.wikipedia.org/wiki/Contrasting_and_categorization_of_emotions&amp;ei=wD53UbHpJeeM2QX17YCQCQ&amp;bvm=bv.45580626,d.b2I&amp;psig=AFQjCNEXffkTh1jadt-JMSGFfQS5HyyfrA&amp;ust=1366855732999202" TargetMode="Externa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a/url?sa=i&amp;rct=j&amp;q=7+universal+facial+expressions&amp;source=images&amp;cd=&amp;cad=rja&amp;docid=mpCDIHw5U5k3EM&amp;tbnid=flxPbfMJRx6EJM:&amp;ved=0CAUQjRw&amp;url=http://www.fbi.gov/stats-services/publications/law-enforcement-bulletin/june_2011/school_violence&amp;ei=TzF3UYqxD-TU2QWr-YHYCg&amp;bvm=bv.45580626,d.b2I&amp;psig=AFQjCNGWVtiVSfFomNKeAuhM1VoumkHMGw&amp;ust=1366852096663925" TargetMode="Externa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hyperlink" Target="http://www.google.ca/url?sa=i&amp;rct=j&amp;q=paul+ekman+facial+action+coding+system&amp;source=images&amp;cd=&amp;cad=rja&amp;docid=H8IDqnNP4t2M-M&amp;tbnid=mOYtDIwYZBJc4M:&amp;ved=0CAUQjRw&amp;url=http://mplab.ucsd.edu/grants/project1/research/face-detection.html&amp;ei=mjN3UbX4I4rN2AWT6ICwDw&amp;bvm=bv.45580626,d.b2I&amp;psig=AFQjCNFs8jlhXZJ9eqM43iQDaXRDMCvkIg&amp;ust=1366852878445688" TargetMode="Externa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Learning and cognitive processes</a:t>
            </a:r>
            <a:endParaRPr lang="en-CA" dirty="0"/>
          </a:p>
        </p:txBody>
      </p:sp>
      <p:sp>
        <p:nvSpPr>
          <p:cNvPr id="3" name="Subtitle 2"/>
          <p:cNvSpPr>
            <a:spLocks noGrp="1"/>
          </p:cNvSpPr>
          <p:nvPr>
            <p:ph type="subTitle" idx="1"/>
          </p:nvPr>
        </p:nvSpPr>
        <p:spPr>
          <a:xfrm>
            <a:off x="1371600" y="3429000"/>
            <a:ext cx="6400800" cy="1584176"/>
          </a:xfrm>
        </p:spPr>
        <p:txBody>
          <a:bodyPr>
            <a:normAutofit fontScale="77500" lnSpcReduction="20000"/>
          </a:bodyPr>
          <a:lstStyle/>
          <a:p>
            <a:r>
              <a:rPr lang="en-CA" dirty="0" smtClean="0"/>
              <a:t>Learning: Principles and Applications</a:t>
            </a:r>
          </a:p>
          <a:p>
            <a:r>
              <a:rPr lang="en-CA" dirty="0" smtClean="0"/>
              <a:t>Memory and Thought</a:t>
            </a:r>
          </a:p>
          <a:p>
            <a:r>
              <a:rPr lang="en-CA" dirty="0" smtClean="0"/>
              <a:t>Thinking and Language</a:t>
            </a:r>
          </a:p>
          <a:p>
            <a:r>
              <a:rPr lang="en-CA" dirty="0" smtClean="0"/>
              <a:t>Motivation and Emotion</a:t>
            </a:r>
            <a:endParaRPr lang="en-CA" dirty="0"/>
          </a:p>
        </p:txBody>
      </p:sp>
    </p:spTree>
    <p:extLst>
      <p:ext uri="{BB962C8B-B14F-4D97-AF65-F5344CB8AC3E}">
        <p14:creationId xmlns:p14="http://schemas.microsoft.com/office/powerpoint/2010/main" val="7620598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Classical conditioning &amp; human behavior</a:t>
            </a:r>
            <a:endParaRPr lang="en-CA" dirty="0"/>
          </a:p>
        </p:txBody>
      </p:sp>
      <p:sp>
        <p:nvSpPr>
          <p:cNvPr id="3" name="Content Placeholder 2"/>
          <p:cNvSpPr>
            <a:spLocks noGrp="1"/>
          </p:cNvSpPr>
          <p:nvPr>
            <p:ph idx="1"/>
          </p:nvPr>
        </p:nvSpPr>
        <p:spPr/>
        <p:txBody>
          <a:bodyPr>
            <a:normAutofit lnSpcReduction="10000"/>
          </a:bodyPr>
          <a:lstStyle/>
          <a:p>
            <a:r>
              <a:rPr lang="en-CA" dirty="0" smtClean="0"/>
              <a:t>What types of human behavior can be classically conditioned?</a:t>
            </a:r>
          </a:p>
          <a:p>
            <a:pPr lvl="1"/>
            <a:r>
              <a:rPr lang="en-CA" dirty="0" smtClean="0"/>
              <a:t>Taste aversions (chemotherapy patients, rats &amp; flavored water, coyotes &amp; sheep sickness drug)</a:t>
            </a:r>
          </a:p>
          <a:p>
            <a:pPr lvl="1"/>
            <a:r>
              <a:rPr lang="en-CA" dirty="0" smtClean="0"/>
              <a:t>Fears (PTS after car accident, police siren after speeding ticket)</a:t>
            </a:r>
          </a:p>
          <a:p>
            <a:pPr lvl="1"/>
            <a:r>
              <a:rPr lang="en-CA" dirty="0" smtClean="0"/>
              <a:t>Tension (dentist drill)</a:t>
            </a:r>
          </a:p>
          <a:p>
            <a:pPr lvl="1"/>
            <a:r>
              <a:rPr lang="en-CA" dirty="0" smtClean="0"/>
              <a:t>Favorable feelings (advertising)</a:t>
            </a:r>
          </a:p>
          <a:p>
            <a:r>
              <a:rPr lang="en-CA" dirty="0" smtClean="0"/>
              <a:t>Benefits?</a:t>
            </a:r>
          </a:p>
          <a:p>
            <a:pPr lvl="1"/>
            <a:r>
              <a:rPr lang="en-CA" dirty="0" smtClean="0"/>
              <a:t>Helps humans predict behavior</a:t>
            </a:r>
          </a:p>
          <a:p>
            <a:pPr lvl="1"/>
            <a:r>
              <a:rPr lang="en-CA" dirty="0" smtClean="0"/>
              <a:t>Useful in child rearing, animal training…</a:t>
            </a:r>
          </a:p>
          <a:p>
            <a:pPr lvl="1"/>
            <a:r>
              <a:rPr lang="en-CA" dirty="0" smtClean="0"/>
              <a:t>Eliminate problems (bed wetting alarm, conquer fears)</a:t>
            </a:r>
            <a:endParaRPr lang="en-CA" dirty="0"/>
          </a:p>
        </p:txBody>
      </p:sp>
    </p:spTree>
    <p:extLst>
      <p:ext uri="{BB962C8B-B14F-4D97-AF65-F5344CB8AC3E}">
        <p14:creationId xmlns:p14="http://schemas.microsoft.com/office/powerpoint/2010/main" val="2836902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CA" sz="4000" dirty="0" smtClean="0"/>
              <a:t>Quiz 9-1</a:t>
            </a:r>
            <a:br>
              <a:rPr lang="en-CA" sz="4000" dirty="0" smtClean="0"/>
            </a:br>
            <a:r>
              <a:rPr lang="en-CA" sz="2700" dirty="0" smtClean="0"/>
              <a:t>comparing </a:t>
            </a:r>
            <a:r>
              <a:rPr lang="en-CA" sz="2700" dirty="0"/>
              <a:t>and contrasting (</a:t>
            </a:r>
            <a:r>
              <a:rPr lang="en-CA" sz="2700" dirty="0" err="1"/>
              <a:t>ctsa</a:t>
            </a:r>
            <a:r>
              <a:rPr lang="en-CA" sz="2700" dirty="0"/>
              <a:t> 9)</a:t>
            </a:r>
          </a:p>
        </p:txBody>
      </p:sp>
      <p:sp>
        <p:nvSpPr>
          <p:cNvPr id="5" name="Text Placeholder 4"/>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1077979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CA" dirty="0" smtClean="0"/>
              <a:t>Operant conditioning</a:t>
            </a:r>
            <a:endParaRPr lang="en-CA" dirty="0"/>
          </a:p>
        </p:txBody>
      </p:sp>
      <p:sp>
        <p:nvSpPr>
          <p:cNvPr id="7" name="Content Placeholder 6"/>
          <p:cNvSpPr>
            <a:spLocks noGrp="1"/>
          </p:cNvSpPr>
          <p:nvPr>
            <p:ph idx="1"/>
          </p:nvPr>
        </p:nvSpPr>
        <p:spPr/>
        <p:txBody>
          <a:bodyPr/>
          <a:lstStyle/>
          <a:p>
            <a:r>
              <a:rPr lang="en-CA" dirty="0" smtClean="0">
                <a:hlinkClick r:id="rId2"/>
              </a:rPr>
              <a:t>Sheldon Cooper in action</a:t>
            </a:r>
            <a:endParaRPr lang="en-CA" dirty="0" smtClean="0"/>
          </a:p>
          <a:p>
            <a:r>
              <a:rPr lang="en-CA" dirty="0" smtClean="0"/>
              <a:t>Self-starving mental hospital patient</a:t>
            </a:r>
            <a:endParaRPr lang="en-CA" dirty="0"/>
          </a:p>
          <a:p>
            <a:r>
              <a:rPr lang="en-CA" dirty="0" smtClean="0"/>
              <a:t>Feeding </a:t>
            </a:r>
            <a:r>
              <a:rPr lang="en-CA" dirty="0"/>
              <a:t>a stray </a:t>
            </a:r>
            <a:r>
              <a:rPr lang="en-CA" dirty="0" smtClean="0"/>
              <a:t>dog</a:t>
            </a:r>
            <a:endParaRPr lang="en-CA" dirty="0"/>
          </a:p>
        </p:txBody>
      </p:sp>
    </p:spTree>
    <p:extLst>
      <p:ext uri="{BB962C8B-B14F-4D97-AF65-F5344CB8AC3E}">
        <p14:creationId xmlns:p14="http://schemas.microsoft.com/office/powerpoint/2010/main" val="4228505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CA" dirty="0" smtClean="0">
                <a:solidFill>
                  <a:srgbClr val="FF0000"/>
                </a:solidFill>
              </a:rPr>
              <a:t>Operant</a:t>
            </a:r>
            <a:r>
              <a:rPr lang="en-CA" dirty="0" smtClean="0"/>
              <a:t> </a:t>
            </a:r>
            <a:r>
              <a:rPr lang="en-CA" dirty="0" smtClean="0">
                <a:solidFill>
                  <a:srgbClr val="FF0000"/>
                </a:solidFill>
              </a:rPr>
              <a:t>Conditioning</a:t>
            </a:r>
            <a:r>
              <a:rPr lang="en-CA" dirty="0" smtClean="0"/>
              <a:t> = learning in which an action is punished or reinforced, resulting in increasing or decreasing occurrence</a:t>
            </a:r>
          </a:p>
        </p:txBody>
      </p:sp>
      <p:sp>
        <p:nvSpPr>
          <p:cNvPr id="4" name="Title 3"/>
          <p:cNvSpPr>
            <a:spLocks noGrp="1"/>
          </p:cNvSpPr>
          <p:nvPr>
            <p:ph type="title"/>
          </p:nvPr>
        </p:nvSpPr>
        <p:spPr/>
        <p:txBody>
          <a:bodyPr>
            <a:normAutofit fontScale="90000"/>
          </a:bodyPr>
          <a:lstStyle/>
          <a:p>
            <a:r>
              <a:rPr lang="en-CA" dirty="0" smtClean="0"/>
              <a:t>Operant conditioning</a:t>
            </a:r>
            <a:endParaRPr lang="en-CA" dirty="0"/>
          </a:p>
        </p:txBody>
      </p:sp>
      <p:pic>
        <p:nvPicPr>
          <p:cNvPr id="8" name="Content Placeholder 7"/>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800600" y="3190875"/>
            <a:ext cx="2819400" cy="1619250"/>
          </a:xfrm>
        </p:spPr>
      </p:pic>
    </p:spTree>
    <p:extLst>
      <p:ext uri="{BB962C8B-B14F-4D97-AF65-F5344CB8AC3E}">
        <p14:creationId xmlns:p14="http://schemas.microsoft.com/office/powerpoint/2010/main" val="1645237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CA" dirty="0" smtClean="0"/>
              <a:t>Operant conditioning</a:t>
            </a:r>
            <a:endParaRPr lang="en-CA" dirty="0"/>
          </a:p>
        </p:txBody>
      </p:sp>
      <p:sp>
        <p:nvSpPr>
          <p:cNvPr id="6" name="Content Placeholder 5"/>
          <p:cNvSpPr>
            <a:spLocks noGrp="1"/>
          </p:cNvSpPr>
          <p:nvPr>
            <p:ph idx="1"/>
          </p:nvPr>
        </p:nvSpPr>
        <p:spPr/>
        <p:txBody>
          <a:bodyPr>
            <a:normAutofit fontScale="92500" lnSpcReduction="20000"/>
          </a:bodyPr>
          <a:lstStyle/>
          <a:p>
            <a:r>
              <a:rPr lang="en-CA" dirty="0" smtClean="0"/>
              <a:t>What types of rewards influence behavior?</a:t>
            </a:r>
          </a:p>
          <a:p>
            <a:pPr lvl="1"/>
            <a:r>
              <a:rPr lang="en-CA" dirty="0" smtClean="0"/>
              <a:t>Animals – food, activities, attention…</a:t>
            </a:r>
          </a:p>
          <a:p>
            <a:pPr lvl="1"/>
            <a:r>
              <a:rPr lang="en-CA" dirty="0" smtClean="0"/>
              <a:t>People – money, privileges, social approval…</a:t>
            </a:r>
          </a:p>
          <a:p>
            <a:r>
              <a:rPr lang="en-CA" dirty="0" smtClean="0"/>
              <a:t>Are all </a:t>
            </a:r>
            <a:r>
              <a:rPr lang="en-CA" dirty="0" smtClean="0">
                <a:solidFill>
                  <a:srgbClr val="FF0000"/>
                </a:solidFill>
              </a:rPr>
              <a:t>positive</a:t>
            </a:r>
            <a:r>
              <a:rPr lang="en-CA" dirty="0" smtClean="0"/>
              <a:t> </a:t>
            </a:r>
            <a:r>
              <a:rPr lang="en-CA" dirty="0" err="1" smtClean="0">
                <a:solidFill>
                  <a:srgbClr val="FF0000"/>
                </a:solidFill>
              </a:rPr>
              <a:t>reinforcers</a:t>
            </a:r>
            <a:r>
              <a:rPr lang="en-CA" dirty="0" smtClean="0"/>
              <a:t> the same?</a:t>
            </a:r>
          </a:p>
          <a:p>
            <a:pPr lvl="1"/>
            <a:r>
              <a:rPr lang="en-CA" dirty="0" smtClean="0">
                <a:solidFill>
                  <a:srgbClr val="FF0000"/>
                </a:solidFill>
              </a:rPr>
              <a:t>Primary</a:t>
            </a:r>
            <a:r>
              <a:rPr lang="en-CA" dirty="0" smtClean="0"/>
              <a:t> – food, water, sleep</a:t>
            </a:r>
          </a:p>
          <a:p>
            <a:pPr lvl="1"/>
            <a:r>
              <a:rPr lang="en-CA" dirty="0" smtClean="0">
                <a:solidFill>
                  <a:srgbClr val="FF0000"/>
                </a:solidFill>
              </a:rPr>
              <a:t>Secondary</a:t>
            </a:r>
            <a:r>
              <a:rPr lang="en-CA" dirty="0" smtClean="0"/>
              <a:t> – money to buy food</a:t>
            </a:r>
          </a:p>
          <a:p>
            <a:r>
              <a:rPr lang="en-CA" dirty="0" smtClean="0"/>
              <a:t>What’s the best </a:t>
            </a:r>
            <a:r>
              <a:rPr lang="en-CA" dirty="0" smtClean="0">
                <a:solidFill>
                  <a:srgbClr val="FF0000"/>
                </a:solidFill>
              </a:rPr>
              <a:t>schedule</a:t>
            </a:r>
            <a:r>
              <a:rPr lang="en-CA" dirty="0" smtClean="0"/>
              <a:t> for reinforcement?</a:t>
            </a:r>
          </a:p>
          <a:p>
            <a:pPr lvl="1"/>
            <a:r>
              <a:rPr lang="en-CA" dirty="0" smtClean="0">
                <a:solidFill>
                  <a:srgbClr val="FF0000"/>
                </a:solidFill>
              </a:rPr>
              <a:t>Continuous</a:t>
            </a:r>
            <a:r>
              <a:rPr lang="en-CA" dirty="0" smtClean="0"/>
              <a:t> – behavior maintained only while reinforced</a:t>
            </a:r>
          </a:p>
          <a:p>
            <a:pPr lvl="1"/>
            <a:r>
              <a:rPr lang="en-CA" dirty="0" smtClean="0">
                <a:solidFill>
                  <a:srgbClr val="FF0000"/>
                </a:solidFill>
              </a:rPr>
              <a:t>Partial</a:t>
            </a:r>
            <a:r>
              <a:rPr lang="en-CA" dirty="0" smtClean="0"/>
              <a:t> – slower to develop but more stable &amp; long lasting</a:t>
            </a:r>
          </a:p>
          <a:p>
            <a:pPr lvl="2"/>
            <a:r>
              <a:rPr lang="en-CA" dirty="0" smtClean="0">
                <a:solidFill>
                  <a:srgbClr val="FF0000"/>
                </a:solidFill>
              </a:rPr>
              <a:t>Ratio</a:t>
            </a:r>
            <a:r>
              <a:rPr lang="en-CA" dirty="0" smtClean="0"/>
              <a:t> schedules based on number of correct responses</a:t>
            </a:r>
          </a:p>
          <a:p>
            <a:pPr lvl="2"/>
            <a:r>
              <a:rPr lang="en-CA" dirty="0" smtClean="0">
                <a:solidFill>
                  <a:srgbClr val="FF0000"/>
                </a:solidFill>
              </a:rPr>
              <a:t>Interval</a:t>
            </a:r>
            <a:r>
              <a:rPr lang="en-CA" dirty="0" smtClean="0"/>
              <a:t> schedule based on amount of time between reinforcement</a:t>
            </a:r>
            <a:endParaRPr lang="en-CA" dirty="0"/>
          </a:p>
        </p:txBody>
      </p:sp>
    </p:spTree>
    <p:extLst>
      <p:ext uri="{BB962C8B-B14F-4D97-AF65-F5344CB8AC3E}">
        <p14:creationId xmlns:p14="http://schemas.microsoft.com/office/powerpoint/2010/main" val="1454912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fade">
                                      <p:cBhvr>
                                        <p:cTn id="47" dur="500"/>
                                        <p:tgtEl>
                                          <p:spTgt spid="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9" end="9"/>
                                            </p:txEl>
                                          </p:spTgt>
                                        </p:tgtEl>
                                        <p:attrNameLst>
                                          <p:attrName>style.visibility</p:attrName>
                                        </p:attrNameLst>
                                      </p:cBhvr>
                                      <p:to>
                                        <p:strVal val="visible"/>
                                      </p:to>
                                    </p:set>
                                    <p:animEffect transition="in" filter="fade">
                                      <p:cBhvr>
                                        <p:cTn id="52" dur="500"/>
                                        <p:tgtEl>
                                          <p:spTgt spid="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
                                            <p:txEl>
                                              <p:pRg st="10" end="10"/>
                                            </p:txEl>
                                          </p:spTgt>
                                        </p:tgtEl>
                                        <p:attrNameLst>
                                          <p:attrName>style.visibility</p:attrName>
                                        </p:attrNameLst>
                                      </p:cBhvr>
                                      <p:to>
                                        <p:strVal val="visible"/>
                                      </p:to>
                                    </p:set>
                                    <p:animEffect transition="in" filter="fade">
                                      <p:cBhvr>
                                        <p:cTn id="57"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operant conditioning</a:t>
            </a: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19168954"/>
              </p:ext>
            </p:extLst>
          </p:nvPr>
        </p:nvGraphicFramePr>
        <p:xfrm>
          <a:off x="1371600" y="2628488"/>
          <a:ext cx="6400800" cy="3032760"/>
        </p:xfrm>
        <a:graphic>
          <a:graphicData uri="http://schemas.openxmlformats.org/drawingml/2006/table">
            <a:tbl>
              <a:tblPr firstRow="1" bandRow="1">
                <a:tableStyleId>{5C22544A-7EE6-4342-B048-85BDC9FD1C3A}</a:tableStyleId>
              </a:tblPr>
              <a:tblGrid>
                <a:gridCol w="2552328"/>
                <a:gridCol w="3848472"/>
              </a:tblGrid>
              <a:tr h="370840">
                <a:tc>
                  <a:txBody>
                    <a:bodyPr/>
                    <a:lstStyle/>
                    <a:p>
                      <a:pPr algn="ctr"/>
                      <a:r>
                        <a:rPr lang="en-CA" dirty="0" smtClean="0"/>
                        <a:t>Type of Reinforcement</a:t>
                      </a:r>
                      <a:endParaRPr lang="en-CA" dirty="0"/>
                    </a:p>
                  </a:txBody>
                  <a:tcPr/>
                </a:tc>
                <a:tc>
                  <a:txBody>
                    <a:bodyPr/>
                    <a:lstStyle/>
                    <a:p>
                      <a:pPr algn="ctr"/>
                      <a:r>
                        <a:rPr lang="en-CA" dirty="0" smtClean="0"/>
                        <a:t>Description </a:t>
                      </a:r>
                      <a:endParaRPr lang="en-CA" dirty="0"/>
                    </a:p>
                  </a:txBody>
                  <a:tcPr/>
                </a:tc>
              </a:tr>
              <a:tr h="370840">
                <a:tc>
                  <a:txBody>
                    <a:bodyPr/>
                    <a:lstStyle/>
                    <a:p>
                      <a:r>
                        <a:rPr lang="en-CA" dirty="0" smtClean="0"/>
                        <a:t>Positive </a:t>
                      </a:r>
                      <a:endParaRPr lang="en-CA" dirty="0"/>
                    </a:p>
                  </a:txBody>
                  <a:tcPr/>
                </a:tc>
                <a:tc>
                  <a:txBody>
                    <a:bodyPr/>
                    <a:lstStyle/>
                    <a:p>
                      <a:r>
                        <a:rPr lang="en-CA" dirty="0" smtClean="0"/>
                        <a:t>Reward for desired behavior</a:t>
                      </a:r>
                      <a:endParaRPr lang="en-CA" dirty="0"/>
                    </a:p>
                  </a:txBody>
                  <a:tcPr/>
                </a:tc>
              </a:tr>
              <a:tr h="370840">
                <a:tc>
                  <a:txBody>
                    <a:bodyPr/>
                    <a:lstStyle/>
                    <a:p>
                      <a:r>
                        <a:rPr lang="en-CA" dirty="0" smtClean="0"/>
                        <a:t>Negative</a:t>
                      </a:r>
                      <a:endParaRPr lang="en-CA" dirty="0"/>
                    </a:p>
                  </a:txBody>
                  <a:tcPr/>
                </a:tc>
                <a:tc>
                  <a:txBody>
                    <a:bodyPr/>
                    <a:lstStyle/>
                    <a:p>
                      <a:r>
                        <a:rPr lang="en-CA" dirty="0" smtClean="0"/>
                        <a:t>Removal of unpleasant consequence for  desired</a:t>
                      </a:r>
                      <a:r>
                        <a:rPr lang="en-CA" baseline="0" dirty="0" smtClean="0"/>
                        <a:t> behavior</a:t>
                      </a:r>
                      <a:endParaRPr lang="en-CA" dirty="0"/>
                    </a:p>
                  </a:txBody>
                  <a:tcPr/>
                </a:tc>
              </a:tr>
              <a:tr h="370840">
                <a:tc>
                  <a:txBody>
                    <a:bodyPr/>
                    <a:lstStyle/>
                    <a:p>
                      <a:r>
                        <a:rPr lang="en-CA" dirty="0" smtClean="0"/>
                        <a:t>Punishment </a:t>
                      </a:r>
                      <a:endParaRPr lang="en-CA" dirty="0"/>
                    </a:p>
                  </a:txBody>
                  <a:tcPr/>
                </a:tc>
                <a:tc>
                  <a:txBody>
                    <a:bodyPr/>
                    <a:lstStyle/>
                    <a:p>
                      <a:r>
                        <a:rPr lang="en-CA" dirty="0" smtClean="0"/>
                        <a:t>Unpleasant</a:t>
                      </a:r>
                      <a:r>
                        <a:rPr lang="en-CA" baseline="0" dirty="0" smtClean="0"/>
                        <a:t> consequence for undesired behavior</a:t>
                      </a:r>
                      <a:endParaRPr lang="en-CA" dirty="0"/>
                    </a:p>
                  </a:txBody>
                  <a:tcPr/>
                </a:tc>
              </a:tr>
              <a:tr h="370840">
                <a:tc>
                  <a:txBody>
                    <a:bodyPr/>
                    <a:lstStyle/>
                    <a:p>
                      <a:r>
                        <a:rPr lang="en-CA" dirty="0" smtClean="0"/>
                        <a:t>Primary</a:t>
                      </a:r>
                      <a:endParaRPr lang="en-CA" dirty="0"/>
                    </a:p>
                  </a:txBody>
                  <a:tcPr/>
                </a:tc>
                <a:tc>
                  <a:txBody>
                    <a:bodyPr/>
                    <a:lstStyle/>
                    <a:p>
                      <a:r>
                        <a:rPr lang="en-CA" dirty="0" smtClean="0"/>
                        <a:t>Satisfies</a:t>
                      </a:r>
                      <a:r>
                        <a:rPr lang="en-CA" baseline="0" dirty="0" smtClean="0"/>
                        <a:t> biological need</a:t>
                      </a:r>
                      <a:endParaRPr lang="en-CA" dirty="0"/>
                    </a:p>
                  </a:txBody>
                  <a:tcPr/>
                </a:tc>
              </a:tr>
              <a:tr h="370840">
                <a:tc>
                  <a:txBody>
                    <a:bodyPr/>
                    <a:lstStyle/>
                    <a:p>
                      <a:r>
                        <a:rPr lang="en-CA" dirty="0" smtClean="0"/>
                        <a:t>Secondary </a:t>
                      </a:r>
                      <a:endParaRPr lang="en-CA" dirty="0"/>
                    </a:p>
                  </a:txBody>
                  <a:tcPr/>
                </a:tc>
                <a:tc>
                  <a:txBody>
                    <a:bodyPr/>
                    <a:lstStyle/>
                    <a:p>
                      <a:r>
                        <a:rPr lang="en-CA" dirty="0" smtClean="0"/>
                        <a:t>Acquired value through pairing with primary </a:t>
                      </a:r>
                      <a:r>
                        <a:rPr lang="en-CA" dirty="0" err="1" smtClean="0"/>
                        <a:t>reinforcer</a:t>
                      </a:r>
                      <a:endParaRPr lang="en-CA" dirty="0"/>
                    </a:p>
                  </a:txBody>
                  <a:tcPr/>
                </a:tc>
              </a:tr>
            </a:tbl>
          </a:graphicData>
        </a:graphic>
      </p:graphicFrame>
      <p:sp>
        <p:nvSpPr>
          <p:cNvPr id="3" name="TextBox 2"/>
          <p:cNvSpPr txBox="1"/>
          <p:nvPr/>
        </p:nvSpPr>
        <p:spPr>
          <a:xfrm>
            <a:off x="1403648" y="2276872"/>
            <a:ext cx="1725344" cy="369332"/>
          </a:xfrm>
          <a:prstGeom prst="rect">
            <a:avLst/>
          </a:prstGeom>
          <a:noFill/>
        </p:spPr>
        <p:txBody>
          <a:bodyPr wrap="none" rtlCol="0">
            <a:spAutoFit/>
          </a:bodyPr>
          <a:lstStyle/>
          <a:p>
            <a:r>
              <a:rPr lang="en-CA" dirty="0" smtClean="0"/>
              <a:t>GO9 (add a row)</a:t>
            </a:r>
            <a:endParaRPr lang="en-CA" dirty="0"/>
          </a:p>
        </p:txBody>
      </p:sp>
    </p:spTree>
    <p:extLst>
      <p:ext uri="{BB962C8B-B14F-4D97-AF65-F5344CB8AC3E}">
        <p14:creationId xmlns:p14="http://schemas.microsoft.com/office/powerpoint/2010/main" val="501603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operant conditioning</a:t>
            </a: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85568526"/>
              </p:ext>
            </p:extLst>
          </p:nvPr>
        </p:nvGraphicFramePr>
        <p:xfrm>
          <a:off x="1371600" y="2658080"/>
          <a:ext cx="6400800" cy="2392680"/>
        </p:xfrm>
        <a:graphic>
          <a:graphicData uri="http://schemas.openxmlformats.org/drawingml/2006/table">
            <a:tbl>
              <a:tblPr firstRow="1" bandRow="1">
                <a:tableStyleId>{5C22544A-7EE6-4342-B048-85BDC9FD1C3A}</a:tableStyleId>
              </a:tblPr>
              <a:tblGrid>
                <a:gridCol w="3200400"/>
                <a:gridCol w="3200400"/>
              </a:tblGrid>
              <a:tr h="370840">
                <a:tc>
                  <a:txBody>
                    <a:bodyPr/>
                    <a:lstStyle/>
                    <a:p>
                      <a:pPr algn="ctr"/>
                      <a:r>
                        <a:rPr lang="en-CA" dirty="0" smtClean="0"/>
                        <a:t>Schedule of Reinforcement</a:t>
                      </a:r>
                      <a:endParaRPr lang="en-CA" dirty="0"/>
                    </a:p>
                  </a:txBody>
                  <a:tcPr/>
                </a:tc>
                <a:tc>
                  <a:txBody>
                    <a:bodyPr/>
                    <a:lstStyle/>
                    <a:p>
                      <a:pPr algn="ctr"/>
                      <a:r>
                        <a:rPr lang="en-CA" dirty="0" smtClean="0"/>
                        <a:t>Description </a:t>
                      </a:r>
                      <a:endParaRPr lang="en-CA" dirty="0"/>
                    </a:p>
                  </a:txBody>
                  <a:tcPr/>
                </a:tc>
              </a:tr>
              <a:tr h="370840">
                <a:tc>
                  <a:txBody>
                    <a:bodyPr/>
                    <a:lstStyle/>
                    <a:p>
                      <a:r>
                        <a:rPr lang="en-CA" dirty="0" smtClean="0"/>
                        <a:t>Fixed</a:t>
                      </a:r>
                      <a:r>
                        <a:rPr lang="en-CA" baseline="0" dirty="0" smtClean="0"/>
                        <a:t> interval</a:t>
                      </a:r>
                      <a:endParaRPr lang="en-CA" dirty="0"/>
                    </a:p>
                  </a:txBody>
                  <a:tcPr/>
                </a:tc>
                <a:tc>
                  <a:txBody>
                    <a:bodyPr/>
                    <a:lstStyle/>
                    <a:p>
                      <a:r>
                        <a:rPr lang="en-CA" dirty="0" smtClean="0"/>
                        <a:t>Regular points in time</a:t>
                      </a:r>
                      <a:endParaRPr lang="en-CA" dirty="0"/>
                    </a:p>
                  </a:txBody>
                  <a:tcPr/>
                </a:tc>
              </a:tr>
              <a:tr h="370840">
                <a:tc>
                  <a:txBody>
                    <a:bodyPr/>
                    <a:lstStyle/>
                    <a:p>
                      <a:r>
                        <a:rPr lang="en-CA" dirty="0" smtClean="0"/>
                        <a:t>Variable interval</a:t>
                      </a:r>
                      <a:endParaRPr lang="en-CA" dirty="0"/>
                    </a:p>
                  </a:txBody>
                  <a:tcPr/>
                </a:tc>
                <a:tc>
                  <a:txBody>
                    <a:bodyPr/>
                    <a:lstStyle/>
                    <a:p>
                      <a:r>
                        <a:rPr lang="en-CA" dirty="0" smtClean="0"/>
                        <a:t>Time between unknown</a:t>
                      </a:r>
                      <a:endParaRPr lang="en-CA" dirty="0"/>
                    </a:p>
                  </a:txBody>
                  <a:tcPr/>
                </a:tc>
              </a:tr>
              <a:tr h="370840">
                <a:tc>
                  <a:txBody>
                    <a:bodyPr/>
                    <a:lstStyle/>
                    <a:p>
                      <a:r>
                        <a:rPr lang="en-CA" dirty="0" smtClean="0"/>
                        <a:t>Fixed ratio</a:t>
                      </a:r>
                      <a:endParaRPr lang="en-CA" dirty="0"/>
                    </a:p>
                  </a:txBody>
                  <a:tcPr/>
                </a:tc>
                <a:tc>
                  <a:txBody>
                    <a:bodyPr/>
                    <a:lstStyle/>
                    <a:p>
                      <a:r>
                        <a:rPr lang="en-CA" dirty="0" smtClean="0"/>
                        <a:t>After specified number</a:t>
                      </a:r>
                      <a:r>
                        <a:rPr lang="en-CA" baseline="0" dirty="0" smtClean="0"/>
                        <a:t> of responses</a:t>
                      </a:r>
                      <a:endParaRPr lang="en-CA" dirty="0"/>
                    </a:p>
                  </a:txBody>
                  <a:tcPr/>
                </a:tc>
              </a:tr>
              <a:tr h="370840">
                <a:tc>
                  <a:txBody>
                    <a:bodyPr/>
                    <a:lstStyle/>
                    <a:p>
                      <a:r>
                        <a:rPr lang="en-CA" dirty="0" smtClean="0"/>
                        <a:t>Variable ratio</a:t>
                      </a:r>
                      <a:endParaRPr lang="en-CA" dirty="0"/>
                    </a:p>
                  </a:txBody>
                  <a:tcPr/>
                </a:tc>
                <a:tc>
                  <a:txBody>
                    <a:bodyPr/>
                    <a:lstStyle/>
                    <a:p>
                      <a:r>
                        <a:rPr lang="en-CA" dirty="0" smtClean="0"/>
                        <a:t>Based on unknown number of responses</a:t>
                      </a:r>
                      <a:endParaRPr lang="en-CA" dirty="0"/>
                    </a:p>
                  </a:txBody>
                  <a:tcPr/>
                </a:tc>
              </a:tr>
            </a:tbl>
          </a:graphicData>
        </a:graphic>
      </p:graphicFrame>
      <p:sp>
        <p:nvSpPr>
          <p:cNvPr id="3" name="TextBox 2"/>
          <p:cNvSpPr txBox="1"/>
          <p:nvPr/>
        </p:nvSpPr>
        <p:spPr>
          <a:xfrm>
            <a:off x="1403648" y="2276872"/>
            <a:ext cx="652743" cy="369332"/>
          </a:xfrm>
          <a:prstGeom prst="rect">
            <a:avLst/>
          </a:prstGeom>
          <a:noFill/>
        </p:spPr>
        <p:txBody>
          <a:bodyPr wrap="none" rtlCol="0">
            <a:spAutoFit/>
          </a:bodyPr>
          <a:lstStyle/>
          <a:p>
            <a:r>
              <a:rPr lang="en-CA" dirty="0" smtClean="0"/>
              <a:t>GO9</a:t>
            </a:r>
            <a:endParaRPr lang="en-CA" dirty="0"/>
          </a:p>
        </p:txBody>
      </p:sp>
    </p:spTree>
    <p:extLst>
      <p:ext uri="{BB962C8B-B14F-4D97-AF65-F5344CB8AC3E}">
        <p14:creationId xmlns:p14="http://schemas.microsoft.com/office/powerpoint/2010/main" val="283406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Operant conditioning</a:t>
            </a:r>
            <a:endParaRPr lang="en-CA" dirty="0"/>
          </a:p>
        </p:txBody>
      </p:sp>
      <p:sp>
        <p:nvSpPr>
          <p:cNvPr id="3" name="Content Placeholder 2"/>
          <p:cNvSpPr>
            <a:spLocks noGrp="1"/>
          </p:cNvSpPr>
          <p:nvPr>
            <p:ph idx="1"/>
          </p:nvPr>
        </p:nvSpPr>
        <p:spPr/>
        <p:txBody>
          <a:bodyPr>
            <a:normAutofit fontScale="92500" lnSpcReduction="20000"/>
          </a:bodyPr>
          <a:lstStyle/>
          <a:p>
            <a:r>
              <a:rPr lang="en-CA" dirty="0" smtClean="0"/>
              <a:t>How do we train animals to perform behaviors they aren’t likely to perform on their own?</a:t>
            </a:r>
          </a:p>
          <a:p>
            <a:pPr lvl="1"/>
            <a:r>
              <a:rPr lang="en-CA" dirty="0" smtClean="0">
                <a:solidFill>
                  <a:srgbClr val="FF0000"/>
                </a:solidFill>
              </a:rPr>
              <a:t>Shaping</a:t>
            </a:r>
            <a:r>
              <a:rPr lang="en-CA" dirty="0" smtClean="0"/>
              <a:t> = reward behaviors closer to desired</a:t>
            </a:r>
          </a:p>
          <a:p>
            <a:pPr lvl="1"/>
            <a:r>
              <a:rPr lang="en-CA" dirty="0" smtClean="0"/>
              <a:t>DEMO – need a volunteer</a:t>
            </a:r>
          </a:p>
          <a:p>
            <a:r>
              <a:rPr lang="en-CA" dirty="0" smtClean="0"/>
              <a:t>How do we learn complex skills that require responses to flow automatically?</a:t>
            </a:r>
          </a:p>
          <a:p>
            <a:pPr lvl="1"/>
            <a:r>
              <a:rPr lang="en-CA" dirty="0" smtClean="0">
                <a:solidFill>
                  <a:srgbClr val="FF0000"/>
                </a:solidFill>
              </a:rPr>
              <a:t>Response</a:t>
            </a:r>
            <a:r>
              <a:rPr lang="en-CA" dirty="0" smtClean="0"/>
              <a:t> </a:t>
            </a:r>
            <a:r>
              <a:rPr lang="en-CA" dirty="0" smtClean="0">
                <a:solidFill>
                  <a:srgbClr val="FF0000"/>
                </a:solidFill>
              </a:rPr>
              <a:t>chain</a:t>
            </a:r>
            <a:r>
              <a:rPr lang="en-CA" dirty="0" smtClean="0"/>
              <a:t> – learned reactions that follow in sequence, each response triggering the next</a:t>
            </a:r>
          </a:p>
          <a:p>
            <a:pPr lvl="1"/>
            <a:r>
              <a:rPr lang="en-CA" dirty="0" smtClean="0">
                <a:solidFill>
                  <a:srgbClr val="FF0000"/>
                </a:solidFill>
              </a:rPr>
              <a:t>Response</a:t>
            </a:r>
            <a:r>
              <a:rPr lang="en-CA" dirty="0" smtClean="0"/>
              <a:t> </a:t>
            </a:r>
            <a:r>
              <a:rPr lang="en-CA" dirty="0" smtClean="0">
                <a:solidFill>
                  <a:srgbClr val="FF0000"/>
                </a:solidFill>
              </a:rPr>
              <a:t>pattern</a:t>
            </a:r>
            <a:r>
              <a:rPr lang="en-CA" dirty="0" smtClean="0"/>
              <a:t> – combine chains together (swimming: arm stroke + breathing + kick chains, golf swing: backswing + weight shift + rotation + contact + follow through)</a:t>
            </a:r>
            <a:endParaRPr lang="en-CA" dirty="0"/>
          </a:p>
        </p:txBody>
      </p:sp>
    </p:spTree>
    <p:extLst>
      <p:ext uri="{BB962C8B-B14F-4D97-AF65-F5344CB8AC3E}">
        <p14:creationId xmlns:p14="http://schemas.microsoft.com/office/powerpoint/2010/main" val="4005882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Operant conditioning</a:t>
            </a:r>
            <a:endParaRPr lang="en-CA" dirty="0"/>
          </a:p>
        </p:txBody>
      </p:sp>
      <p:sp>
        <p:nvSpPr>
          <p:cNvPr id="3" name="Content Placeholder 2"/>
          <p:cNvSpPr>
            <a:spLocks noGrp="1"/>
          </p:cNvSpPr>
          <p:nvPr>
            <p:ph idx="1"/>
          </p:nvPr>
        </p:nvSpPr>
        <p:spPr/>
        <p:txBody>
          <a:bodyPr>
            <a:normAutofit/>
          </a:bodyPr>
          <a:lstStyle/>
          <a:p>
            <a:r>
              <a:rPr lang="en-CA" dirty="0" smtClean="0"/>
              <a:t>Are all </a:t>
            </a:r>
            <a:r>
              <a:rPr lang="en-CA" dirty="0" err="1" smtClean="0"/>
              <a:t>reinforcers</a:t>
            </a:r>
            <a:r>
              <a:rPr lang="en-CA" dirty="0" smtClean="0"/>
              <a:t> positive?</a:t>
            </a:r>
          </a:p>
          <a:p>
            <a:pPr lvl="1"/>
            <a:r>
              <a:rPr lang="en-CA" dirty="0" smtClean="0">
                <a:solidFill>
                  <a:srgbClr val="FF0000"/>
                </a:solidFill>
              </a:rPr>
              <a:t>Aversive</a:t>
            </a:r>
            <a:r>
              <a:rPr lang="en-CA" dirty="0" smtClean="0"/>
              <a:t> </a:t>
            </a:r>
            <a:r>
              <a:rPr lang="en-CA" dirty="0" smtClean="0">
                <a:solidFill>
                  <a:srgbClr val="FF0000"/>
                </a:solidFill>
              </a:rPr>
              <a:t>control</a:t>
            </a:r>
            <a:r>
              <a:rPr lang="en-CA" dirty="0" smtClean="0"/>
              <a:t> = unpleasant stimuli influence behavior</a:t>
            </a:r>
          </a:p>
          <a:p>
            <a:pPr lvl="1"/>
            <a:r>
              <a:rPr lang="en-CA" dirty="0" smtClean="0">
                <a:solidFill>
                  <a:srgbClr val="FF0000"/>
                </a:solidFill>
              </a:rPr>
              <a:t>Negative</a:t>
            </a:r>
            <a:r>
              <a:rPr lang="en-CA" dirty="0" smtClean="0"/>
              <a:t> </a:t>
            </a:r>
            <a:r>
              <a:rPr lang="en-CA" dirty="0" smtClean="0">
                <a:solidFill>
                  <a:srgbClr val="FF0000"/>
                </a:solidFill>
              </a:rPr>
              <a:t>reinforcement</a:t>
            </a:r>
            <a:r>
              <a:rPr lang="en-CA" dirty="0" smtClean="0"/>
              <a:t> = removal of unpleasant stimuli (aversion) when desired behavior performed</a:t>
            </a:r>
          </a:p>
          <a:p>
            <a:pPr lvl="1"/>
            <a:r>
              <a:rPr lang="en-CA" dirty="0" smtClean="0">
                <a:solidFill>
                  <a:srgbClr val="FF0000"/>
                </a:solidFill>
              </a:rPr>
              <a:t>Punishment</a:t>
            </a:r>
            <a:r>
              <a:rPr lang="en-CA" dirty="0" smtClean="0"/>
              <a:t> = unpleasant consequences following undesired behavior</a:t>
            </a:r>
          </a:p>
          <a:p>
            <a:pPr lvl="2"/>
            <a:r>
              <a:rPr lang="en-CA" dirty="0" smtClean="0"/>
              <a:t>Unwanted side effects – rage, aggression, fear</a:t>
            </a:r>
          </a:p>
          <a:p>
            <a:pPr lvl="2"/>
            <a:r>
              <a:rPr lang="en-CA" dirty="0" smtClean="0"/>
              <a:t>People avoid punisher</a:t>
            </a:r>
          </a:p>
          <a:p>
            <a:pPr lvl="2"/>
            <a:r>
              <a:rPr lang="en-CA" dirty="0" smtClean="0"/>
              <a:t>Without coaching &amp; modelling, positive behavior not learned</a:t>
            </a:r>
          </a:p>
        </p:txBody>
      </p:sp>
    </p:spTree>
    <p:extLst>
      <p:ext uri="{BB962C8B-B14F-4D97-AF65-F5344CB8AC3E}">
        <p14:creationId xmlns:p14="http://schemas.microsoft.com/office/powerpoint/2010/main" val="156769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Operant conditioning</a:t>
            </a:r>
            <a:endParaRPr lang="en-CA" dirty="0"/>
          </a:p>
        </p:txBody>
      </p:sp>
      <p:sp>
        <p:nvSpPr>
          <p:cNvPr id="3" name="Content Placeholder 2"/>
          <p:cNvSpPr>
            <a:spLocks noGrp="1"/>
          </p:cNvSpPr>
          <p:nvPr>
            <p:ph idx="1"/>
          </p:nvPr>
        </p:nvSpPr>
        <p:spPr/>
        <p:txBody>
          <a:bodyPr>
            <a:normAutofit/>
          </a:bodyPr>
          <a:lstStyle/>
          <a:p>
            <a:r>
              <a:rPr lang="en-CA" dirty="0" smtClean="0"/>
              <a:t>How does negative reinforcement work?</a:t>
            </a:r>
          </a:p>
          <a:p>
            <a:pPr lvl="1"/>
            <a:r>
              <a:rPr lang="en-CA" dirty="0" smtClean="0">
                <a:solidFill>
                  <a:srgbClr val="FF0000"/>
                </a:solidFill>
              </a:rPr>
              <a:t>Escape</a:t>
            </a:r>
            <a:r>
              <a:rPr lang="en-CA" dirty="0" smtClean="0"/>
              <a:t> </a:t>
            </a:r>
            <a:r>
              <a:rPr lang="en-CA" dirty="0" smtClean="0">
                <a:solidFill>
                  <a:srgbClr val="FF0000"/>
                </a:solidFill>
              </a:rPr>
              <a:t>conditioning</a:t>
            </a:r>
            <a:r>
              <a:rPr lang="en-CA" dirty="0" smtClean="0"/>
              <a:t> (gag &amp; whine…disliked food removed, act boorish…bad blind date ends early)</a:t>
            </a:r>
          </a:p>
          <a:p>
            <a:pPr lvl="1"/>
            <a:r>
              <a:rPr lang="en-CA" dirty="0" smtClean="0">
                <a:solidFill>
                  <a:srgbClr val="FF0000"/>
                </a:solidFill>
              </a:rPr>
              <a:t>Avoidance</a:t>
            </a:r>
            <a:r>
              <a:rPr lang="en-CA" dirty="0" smtClean="0"/>
              <a:t> </a:t>
            </a:r>
            <a:r>
              <a:rPr lang="en-CA" dirty="0" smtClean="0">
                <a:solidFill>
                  <a:srgbClr val="FF0000"/>
                </a:solidFill>
              </a:rPr>
              <a:t>conditioning</a:t>
            </a:r>
            <a:r>
              <a:rPr lang="en-CA" dirty="0" smtClean="0"/>
              <a:t> (protest…disliked food not served, screen </a:t>
            </a:r>
            <a:r>
              <a:rPr lang="en-CA" dirty="0" err="1" smtClean="0"/>
              <a:t>phonecalls</a:t>
            </a:r>
            <a:r>
              <a:rPr lang="en-CA" dirty="0" smtClean="0"/>
              <a:t>…don’t go on blind date)</a:t>
            </a:r>
            <a:endParaRPr lang="en-CA" dirty="0"/>
          </a:p>
        </p:txBody>
      </p:sp>
    </p:spTree>
    <p:extLst>
      <p:ext uri="{BB962C8B-B14F-4D97-AF65-F5344CB8AC3E}">
        <p14:creationId xmlns:p14="http://schemas.microsoft.com/office/powerpoint/2010/main" val="3728985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Learning Outcomes</a:t>
            </a: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70062227"/>
              </p:ext>
            </p:extLst>
          </p:nvPr>
        </p:nvGraphicFramePr>
        <p:xfrm>
          <a:off x="1371600" y="2438400"/>
          <a:ext cx="6400800" cy="3383280"/>
        </p:xfrm>
        <a:graphic>
          <a:graphicData uri="http://schemas.openxmlformats.org/drawingml/2006/table">
            <a:tbl>
              <a:tblPr firstRow="1" bandRow="1">
                <a:tableStyleId>{5C22544A-7EE6-4342-B048-85BDC9FD1C3A}</a:tableStyleId>
              </a:tblPr>
              <a:tblGrid>
                <a:gridCol w="3200400"/>
                <a:gridCol w="3200400"/>
              </a:tblGrid>
              <a:tr h="370840">
                <a:tc>
                  <a:txBody>
                    <a:bodyPr/>
                    <a:lstStyle/>
                    <a:p>
                      <a:r>
                        <a:rPr lang="en-US" sz="1800" b="1" kern="1200" dirty="0" smtClean="0">
                          <a:solidFill>
                            <a:schemeClr val="lt1"/>
                          </a:solidFill>
                          <a:effectLst/>
                          <a:latin typeface="+mn-lt"/>
                          <a:ea typeface="+mn-ea"/>
                          <a:cs typeface="+mn-cs"/>
                        </a:rPr>
                        <a:t>LEARNING</a:t>
                      </a:r>
                      <a:endParaRPr lang="en-CA" sz="1800" b="1" kern="1200" dirty="0" smtClean="0">
                        <a:solidFill>
                          <a:schemeClr val="lt1"/>
                        </a:solidFill>
                        <a:effectLst/>
                        <a:latin typeface="+mn-lt"/>
                        <a:ea typeface="+mn-ea"/>
                        <a:cs typeface="+mn-cs"/>
                      </a:endParaRPr>
                    </a:p>
                    <a:p>
                      <a:r>
                        <a:rPr lang="en-US" sz="1800" b="1" kern="1200" dirty="0" smtClean="0">
                          <a:solidFill>
                            <a:schemeClr val="lt1"/>
                          </a:solidFill>
                          <a:effectLst/>
                          <a:latin typeface="+mn-lt"/>
                          <a:ea typeface="+mn-ea"/>
                          <a:cs typeface="+mn-cs"/>
                        </a:rPr>
                        <a:t>Define learning from a psychological viewpoint.</a:t>
                      </a:r>
                      <a:endParaRPr lang="en-CA" sz="1800" b="1" kern="1200" dirty="0" smtClean="0">
                        <a:solidFill>
                          <a:schemeClr val="lt1"/>
                        </a:solidFill>
                        <a:effectLst/>
                        <a:latin typeface="+mn-lt"/>
                        <a:ea typeface="+mn-ea"/>
                        <a:cs typeface="+mn-cs"/>
                      </a:endParaRPr>
                    </a:p>
                    <a:p>
                      <a:r>
                        <a:rPr lang="en-US" sz="1800" b="1" kern="1200" dirty="0" smtClean="0">
                          <a:solidFill>
                            <a:schemeClr val="lt1"/>
                          </a:solidFill>
                          <a:effectLst/>
                          <a:latin typeface="+mn-lt"/>
                          <a:ea typeface="+mn-ea"/>
                          <a:cs typeface="+mn-cs"/>
                        </a:rPr>
                        <a:t>Describe the classical conditioning paradigm.</a:t>
                      </a:r>
                      <a:endParaRPr lang="en-CA" sz="1800" b="1" kern="1200" dirty="0" smtClean="0">
                        <a:solidFill>
                          <a:schemeClr val="lt1"/>
                        </a:solidFill>
                        <a:effectLst/>
                        <a:latin typeface="+mn-lt"/>
                        <a:ea typeface="+mn-ea"/>
                        <a:cs typeface="+mn-cs"/>
                      </a:endParaRPr>
                    </a:p>
                    <a:p>
                      <a:r>
                        <a:rPr lang="en-US" sz="1800" b="1" kern="1200" dirty="0" smtClean="0">
                          <a:solidFill>
                            <a:schemeClr val="lt1"/>
                          </a:solidFill>
                          <a:effectLst/>
                          <a:latin typeface="+mn-lt"/>
                          <a:ea typeface="+mn-ea"/>
                          <a:cs typeface="+mn-cs"/>
                        </a:rPr>
                        <a:t>Describe the operant conditioning paradigm.</a:t>
                      </a:r>
                      <a:endParaRPr lang="en-CA" sz="1800" b="1" kern="1200" dirty="0" smtClean="0">
                        <a:solidFill>
                          <a:schemeClr val="lt1"/>
                        </a:solidFill>
                        <a:effectLst/>
                        <a:latin typeface="+mn-lt"/>
                        <a:ea typeface="+mn-ea"/>
                        <a:cs typeface="+mn-cs"/>
                      </a:endParaRPr>
                    </a:p>
                    <a:p>
                      <a:r>
                        <a:rPr lang="en-US" sz="1800" b="1" kern="1200" dirty="0" smtClean="0">
                          <a:solidFill>
                            <a:schemeClr val="lt1"/>
                          </a:solidFill>
                          <a:effectLst/>
                          <a:latin typeface="+mn-lt"/>
                          <a:ea typeface="+mn-ea"/>
                          <a:cs typeface="+mn-cs"/>
                        </a:rPr>
                        <a:t>Explain observational and cognitive learning approaches.</a:t>
                      </a:r>
                      <a:endParaRPr lang="en-CA" sz="1800" b="1" kern="1200" dirty="0" smtClean="0">
                        <a:solidFill>
                          <a:schemeClr val="lt1"/>
                        </a:solidFill>
                        <a:effectLst/>
                        <a:latin typeface="+mn-lt"/>
                        <a:ea typeface="+mn-ea"/>
                        <a:cs typeface="+mn-cs"/>
                      </a:endParaRPr>
                    </a:p>
                    <a:p>
                      <a:r>
                        <a:rPr lang="en-US" sz="1800" b="1" kern="1200" dirty="0" smtClean="0">
                          <a:solidFill>
                            <a:schemeClr val="lt1"/>
                          </a:solidFill>
                          <a:effectLst/>
                          <a:latin typeface="+mn-lt"/>
                          <a:ea typeface="+mn-ea"/>
                          <a:cs typeface="+mn-cs"/>
                        </a:rPr>
                        <a:t>Discuss the roles of biology and culture in determining what behaviors will be learned.</a:t>
                      </a:r>
                      <a:endParaRPr lang="en-CA" sz="1800" b="1" kern="1200" dirty="0" smtClean="0">
                        <a:solidFill>
                          <a:schemeClr val="lt1"/>
                        </a:solidFill>
                        <a:effectLst/>
                        <a:latin typeface="+mn-lt"/>
                        <a:ea typeface="+mn-ea"/>
                        <a:cs typeface="+mn-cs"/>
                      </a:endParaRPr>
                    </a:p>
                  </a:txBody>
                  <a:tcPr/>
                </a:tc>
                <a:tc>
                  <a:txBody>
                    <a:bodyPr/>
                    <a:lstStyle/>
                    <a:p>
                      <a:r>
                        <a:rPr lang="en-US" sz="1800" b="1" kern="1200" dirty="0" smtClean="0">
                          <a:solidFill>
                            <a:schemeClr val="lt1"/>
                          </a:solidFill>
                          <a:effectLst/>
                          <a:latin typeface="+mn-lt"/>
                          <a:ea typeface="+mn-ea"/>
                          <a:cs typeface="+mn-cs"/>
                        </a:rPr>
                        <a:t>MEMORY</a:t>
                      </a:r>
                      <a:endParaRPr lang="en-CA" sz="1800" b="1" kern="1200" dirty="0" smtClean="0">
                        <a:solidFill>
                          <a:schemeClr val="lt1"/>
                        </a:solidFill>
                        <a:effectLst/>
                        <a:latin typeface="+mn-lt"/>
                        <a:ea typeface="+mn-ea"/>
                        <a:cs typeface="+mn-cs"/>
                      </a:endParaRPr>
                    </a:p>
                    <a:p>
                      <a:r>
                        <a:rPr lang="en-US" sz="1800" b="1" kern="1200" dirty="0" smtClean="0">
                          <a:solidFill>
                            <a:schemeClr val="lt1"/>
                          </a:solidFill>
                          <a:effectLst/>
                          <a:latin typeface="+mn-lt"/>
                          <a:ea typeface="+mn-ea"/>
                          <a:cs typeface="+mn-cs"/>
                        </a:rPr>
                        <a:t>Describe encoding, or getting information into memory</a:t>
                      </a:r>
                      <a:endParaRPr lang="en-CA" sz="1800" b="1" kern="1200" dirty="0" smtClean="0">
                        <a:solidFill>
                          <a:schemeClr val="lt1"/>
                        </a:solidFill>
                        <a:effectLst/>
                        <a:latin typeface="+mn-lt"/>
                        <a:ea typeface="+mn-ea"/>
                        <a:cs typeface="+mn-cs"/>
                      </a:endParaRPr>
                    </a:p>
                    <a:p>
                      <a:r>
                        <a:rPr lang="en-US" sz="1800" b="1" kern="1200" dirty="0" smtClean="0">
                          <a:solidFill>
                            <a:schemeClr val="lt1"/>
                          </a:solidFill>
                          <a:effectLst/>
                          <a:latin typeface="+mn-lt"/>
                          <a:ea typeface="+mn-ea"/>
                          <a:cs typeface="+mn-cs"/>
                        </a:rPr>
                        <a:t>Describe sensory, working or short-term, and long-term memory systems.</a:t>
                      </a:r>
                      <a:endParaRPr lang="en-CA" sz="1800" b="1" kern="1200" dirty="0" smtClean="0">
                        <a:solidFill>
                          <a:schemeClr val="lt1"/>
                        </a:solidFill>
                        <a:effectLst/>
                        <a:latin typeface="+mn-lt"/>
                        <a:ea typeface="+mn-ea"/>
                        <a:cs typeface="+mn-cs"/>
                      </a:endParaRPr>
                    </a:p>
                    <a:p>
                      <a:r>
                        <a:rPr lang="en-US" sz="1800" b="1" kern="1200" dirty="0" smtClean="0">
                          <a:solidFill>
                            <a:schemeClr val="lt1"/>
                          </a:solidFill>
                          <a:effectLst/>
                          <a:latin typeface="+mn-lt"/>
                          <a:ea typeface="+mn-ea"/>
                          <a:cs typeface="+mn-cs"/>
                        </a:rPr>
                        <a:t>Describe retrieval, or getting information out of memory.</a:t>
                      </a:r>
                      <a:endParaRPr lang="en-CA" sz="1800" b="1" kern="1200" dirty="0" smtClean="0">
                        <a:solidFill>
                          <a:schemeClr val="lt1"/>
                        </a:solidFill>
                        <a:effectLst/>
                        <a:latin typeface="+mn-lt"/>
                        <a:ea typeface="+mn-ea"/>
                        <a:cs typeface="+mn-cs"/>
                      </a:endParaRPr>
                    </a:p>
                    <a:p>
                      <a:r>
                        <a:rPr lang="en-US" sz="1800" b="1" kern="1200" dirty="0" smtClean="0">
                          <a:solidFill>
                            <a:schemeClr val="lt1"/>
                          </a:solidFill>
                          <a:effectLst/>
                          <a:latin typeface="+mn-lt"/>
                          <a:ea typeface="+mn-ea"/>
                          <a:cs typeface="+mn-cs"/>
                        </a:rPr>
                        <a:t>Describe strategies for improving memory.</a:t>
                      </a:r>
                      <a:endParaRPr lang="en-CA" sz="1800" b="1" kern="1200" dirty="0" smtClean="0">
                        <a:solidFill>
                          <a:schemeClr val="lt1"/>
                        </a:solidFill>
                        <a:effectLst/>
                        <a:latin typeface="+mn-lt"/>
                        <a:ea typeface="+mn-ea"/>
                        <a:cs typeface="+mn-cs"/>
                      </a:endParaRPr>
                    </a:p>
                    <a:p>
                      <a:endParaRPr lang="en-CA" dirty="0"/>
                    </a:p>
                  </a:txBody>
                  <a:tcPr/>
                </a:tc>
              </a:tr>
            </a:tbl>
          </a:graphicData>
        </a:graphic>
      </p:graphicFrame>
    </p:spTree>
    <p:extLst>
      <p:ext uri="{BB962C8B-B14F-4D97-AF65-F5344CB8AC3E}">
        <p14:creationId xmlns:p14="http://schemas.microsoft.com/office/powerpoint/2010/main" val="22899428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CA" sz="4000" dirty="0" smtClean="0"/>
              <a:t>Quiz 9-2</a:t>
            </a:r>
            <a:br>
              <a:rPr lang="en-CA" sz="4000" dirty="0" smtClean="0"/>
            </a:br>
            <a:r>
              <a:rPr lang="en-CA" sz="2700" dirty="0" smtClean="0"/>
              <a:t>how are superstitions learned? (</a:t>
            </a:r>
            <a:r>
              <a:rPr lang="en-CA" sz="2700" dirty="0" err="1" smtClean="0"/>
              <a:t>ea</a:t>
            </a:r>
            <a:r>
              <a:rPr lang="en-CA" sz="2700" dirty="0" smtClean="0"/>
              <a:t> 9)</a:t>
            </a:r>
            <a:br>
              <a:rPr lang="en-CA" sz="2700" dirty="0" smtClean="0"/>
            </a:br>
            <a:endParaRPr lang="en-CA" sz="2700" dirty="0"/>
          </a:p>
        </p:txBody>
      </p:sp>
      <p:sp>
        <p:nvSpPr>
          <p:cNvPr id="5" name="Text Placeholder 4"/>
          <p:cNvSpPr>
            <a:spLocks noGrp="1"/>
          </p:cNvSpPr>
          <p:nvPr>
            <p:ph type="body" idx="1"/>
          </p:nvPr>
        </p:nvSpPr>
        <p:spPr/>
        <p:txBody>
          <a:bodyPr/>
          <a:lstStyle/>
          <a:p>
            <a:endParaRPr lang="en-CA"/>
          </a:p>
        </p:txBody>
      </p:sp>
    </p:spTree>
    <p:extLst>
      <p:ext uri="{BB962C8B-B14F-4D97-AF65-F5344CB8AC3E}">
        <p14:creationId xmlns:p14="http://schemas.microsoft.com/office/powerpoint/2010/main" val="39865807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Social learning</a:t>
            </a:r>
            <a:endParaRPr lang="en-CA" dirty="0"/>
          </a:p>
        </p:txBody>
      </p:sp>
      <p:sp>
        <p:nvSpPr>
          <p:cNvPr id="5" name="Content Placeholder 4"/>
          <p:cNvSpPr>
            <a:spLocks noGrp="1"/>
          </p:cNvSpPr>
          <p:nvPr>
            <p:ph idx="1"/>
          </p:nvPr>
        </p:nvSpPr>
        <p:spPr/>
        <p:txBody>
          <a:bodyPr>
            <a:normAutofit/>
          </a:bodyPr>
          <a:lstStyle/>
          <a:p>
            <a:r>
              <a:rPr lang="en-CA" dirty="0" smtClean="0"/>
              <a:t>The </a:t>
            </a:r>
            <a:r>
              <a:rPr lang="en-CA" dirty="0" err="1" smtClean="0"/>
              <a:t>Bobo</a:t>
            </a:r>
            <a:r>
              <a:rPr lang="en-CA" dirty="0" smtClean="0"/>
              <a:t> Doll Experiment</a:t>
            </a:r>
          </a:p>
          <a:p>
            <a:endParaRPr lang="en-CA" dirty="0"/>
          </a:p>
          <a:p>
            <a:r>
              <a:rPr lang="en-CA" dirty="0" smtClean="0">
                <a:solidFill>
                  <a:srgbClr val="FF0000"/>
                </a:solidFill>
              </a:rPr>
              <a:t>Social</a:t>
            </a:r>
            <a:r>
              <a:rPr lang="en-CA" dirty="0" smtClean="0"/>
              <a:t> </a:t>
            </a:r>
            <a:r>
              <a:rPr lang="en-CA" dirty="0" smtClean="0">
                <a:solidFill>
                  <a:srgbClr val="FF0000"/>
                </a:solidFill>
              </a:rPr>
              <a:t>learning</a:t>
            </a:r>
            <a:r>
              <a:rPr lang="en-CA" dirty="0" smtClean="0"/>
              <a:t> = process of altering behavior by observing and imitating the behavior of others</a:t>
            </a:r>
          </a:p>
          <a:p>
            <a:pPr lvl="1"/>
            <a:r>
              <a:rPr lang="en-CA" dirty="0" smtClean="0"/>
              <a:t>Cognitive Learning and Modelling</a:t>
            </a:r>
            <a:endParaRPr lang="en-CA" dirty="0"/>
          </a:p>
        </p:txBody>
      </p:sp>
    </p:spTree>
    <p:extLst>
      <p:ext uri="{BB962C8B-B14F-4D97-AF65-F5344CB8AC3E}">
        <p14:creationId xmlns:p14="http://schemas.microsoft.com/office/powerpoint/2010/main" val="1403003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Social learning</a:t>
            </a:r>
            <a:endParaRPr lang="en-CA" dirty="0"/>
          </a:p>
        </p:txBody>
      </p:sp>
      <p:sp>
        <p:nvSpPr>
          <p:cNvPr id="5" name="Content Placeholder 4"/>
          <p:cNvSpPr>
            <a:spLocks noGrp="1"/>
          </p:cNvSpPr>
          <p:nvPr>
            <p:ph idx="1"/>
          </p:nvPr>
        </p:nvSpPr>
        <p:spPr/>
        <p:txBody>
          <a:bodyPr>
            <a:normAutofit fontScale="92500" lnSpcReduction="20000"/>
          </a:bodyPr>
          <a:lstStyle/>
          <a:p>
            <a:r>
              <a:rPr lang="en-CA" dirty="0" smtClean="0">
                <a:solidFill>
                  <a:srgbClr val="FF0000"/>
                </a:solidFill>
              </a:rPr>
              <a:t>Cognitive</a:t>
            </a:r>
            <a:r>
              <a:rPr lang="en-CA" dirty="0" smtClean="0"/>
              <a:t> </a:t>
            </a:r>
            <a:r>
              <a:rPr lang="en-CA" dirty="0" smtClean="0">
                <a:solidFill>
                  <a:srgbClr val="FF0000"/>
                </a:solidFill>
              </a:rPr>
              <a:t>learning</a:t>
            </a:r>
            <a:r>
              <a:rPr lang="en-CA" dirty="0" smtClean="0"/>
              <a:t> = how information is obtained, processed and organized (mental processes involved in learning):</a:t>
            </a:r>
          </a:p>
          <a:p>
            <a:pPr lvl="1"/>
            <a:r>
              <a:rPr lang="en-CA" dirty="0" smtClean="0">
                <a:solidFill>
                  <a:srgbClr val="FF0000"/>
                </a:solidFill>
              </a:rPr>
              <a:t>Latent</a:t>
            </a:r>
            <a:r>
              <a:rPr lang="en-CA" dirty="0" smtClean="0"/>
              <a:t> </a:t>
            </a:r>
            <a:r>
              <a:rPr lang="en-CA" dirty="0" smtClean="0">
                <a:solidFill>
                  <a:srgbClr val="FF0000"/>
                </a:solidFill>
              </a:rPr>
              <a:t>learning</a:t>
            </a:r>
            <a:r>
              <a:rPr lang="en-CA" dirty="0" smtClean="0"/>
              <a:t> = not demonstrated by an immediately observable change in behavior at time of learning (rats explore maze in advance then find cheese quickly)</a:t>
            </a:r>
          </a:p>
          <a:p>
            <a:pPr lvl="2"/>
            <a:r>
              <a:rPr lang="en-CA" dirty="0">
                <a:solidFill>
                  <a:srgbClr val="FF0000"/>
                </a:solidFill>
              </a:rPr>
              <a:t>Cognitive</a:t>
            </a:r>
            <a:r>
              <a:rPr lang="en-CA" dirty="0"/>
              <a:t> </a:t>
            </a:r>
            <a:r>
              <a:rPr lang="en-CA" dirty="0">
                <a:solidFill>
                  <a:srgbClr val="FF0000"/>
                </a:solidFill>
              </a:rPr>
              <a:t>Map</a:t>
            </a:r>
            <a:r>
              <a:rPr lang="en-CA" dirty="0"/>
              <a:t> = mental picture of spatial relationships or relationships between events (mazes, video gaming software)</a:t>
            </a:r>
          </a:p>
          <a:p>
            <a:pPr lvl="1"/>
            <a:r>
              <a:rPr lang="en-CA" dirty="0" smtClean="0">
                <a:solidFill>
                  <a:srgbClr val="FF0000"/>
                </a:solidFill>
              </a:rPr>
              <a:t>Learned</a:t>
            </a:r>
            <a:r>
              <a:rPr lang="en-CA" dirty="0" smtClean="0"/>
              <a:t> </a:t>
            </a:r>
            <a:r>
              <a:rPr lang="en-CA" dirty="0" smtClean="0">
                <a:solidFill>
                  <a:srgbClr val="FF0000"/>
                </a:solidFill>
              </a:rPr>
              <a:t>helplessness</a:t>
            </a:r>
            <a:r>
              <a:rPr lang="en-CA" dirty="0" smtClean="0"/>
              <a:t> = repeated attempts to control a situation fail, resulting in belief that situation uncontrollable</a:t>
            </a:r>
          </a:p>
          <a:p>
            <a:pPr lvl="2"/>
            <a:r>
              <a:rPr lang="en-CA" dirty="0" smtClean="0"/>
              <a:t>Stable </a:t>
            </a:r>
            <a:r>
              <a:rPr lang="en-CA" dirty="0" err="1" smtClean="0"/>
              <a:t>vs</a:t>
            </a:r>
            <a:r>
              <a:rPr lang="en-CA" dirty="0" smtClean="0"/>
              <a:t> Temporary + Global </a:t>
            </a:r>
            <a:r>
              <a:rPr lang="en-CA" dirty="0" err="1" smtClean="0"/>
              <a:t>vs</a:t>
            </a:r>
            <a:r>
              <a:rPr lang="en-CA" dirty="0" smtClean="0"/>
              <a:t> Specific + Internal </a:t>
            </a:r>
            <a:r>
              <a:rPr lang="en-CA" dirty="0" err="1" smtClean="0"/>
              <a:t>vs</a:t>
            </a:r>
            <a:r>
              <a:rPr lang="en-CA" dirty="0" smtClean="0"/>
              <a:t> External </a:t>
            </a:r>
          </a:p>
          <a:p>
            <a:pPr lvl="2"/>
            <a:r>
              <a:rPr lang="en-CA" dirty="0" smtClean="0"/>
              <a:t>(constant punishment, course too advanced, team too competitive, boss never listens)</a:t>
            </a:r>
          </a:p>
          <a:p>
            <a:pPr lvl="2"/>
            <a:r>
              <a:rPr lang="en-CA" dirty="0" smtClean="0"/>
              <a:t>(always succeed without trying … learned laziness)</a:t>
            </a:r>
          </a:p>
        </p:txBody>
      </p:sp>
    </p:spTree>
    <p:extLst>
      <p:ext uri="{BB962C8B-B14F-4D97-AF65-F5344CB8AC3E}">
        <p14:creationId xmlns:p14="http://schemas.microsoft.com/office/powerpoint/2010/main" val="3312098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Social learning</a:t>
            </a:r>
            <a:endParaRPr lang="en-CA" dirty="0"/>
          </a:p>
        </p:txBody>
      </p:sp>
      <p:sp>
        <p:nvSpPr>
          <p:cNvPr id="3" name="Content Placeholder 2"/>
          <p:cNvSpPr>
            <a:spLocks noGrp="1"/>
          </p:cNvSpPr>
          <p:nvPr>
            <p:ph idx="1"/>
          </p:nvPr>
        </p:nvSpPr>
        <p:spPr/>
        <p:txBody>
          <a:bodyPr/>
          <a:lstStyle/>
          <a:p>
            <a:pPr marL="0" lvl="1" indent="-274320">
              <a:lnSpc>
                <a:spcPct val="150000"/>
              </a:lnSpc>
              <a:buFont typeface="Wingdings" pitchFamily="2" charset="2"/>
              <a:buChar char="v"/>
            </a:pPr>
            <a:r>
              <a:rPr lang="en-CA" dirty="0">
                <a:solidFill>
                  <a:srgbClr val="FF0000"/>
                </a:solidFill>
              </a:rPr>
              <a:t>Modelling</a:t>
            </a:r>
            <a:r>
              <a:rPr lang="en-CA" dirty="0"/>
              <a:t> </a:t>
            </a:r>
            <a:r>
              <a:rPr lang="en-CA" dirty="0" smtClean="0"/>
              <a:t>(Application Activity 9) = </a:t>
            </a:r>
            <a:r>
              <a:rPr lang="en-CA" dirty="0"/>
              <a:t>observation and </a:t>
            </a:r>
            <a:r>
              <a:rPr lang="en-CA" dirty="0" smtClean="0"/>
              <a:t>imitation:</a:t>
            </a:r>
            <a:endParaRPr lang="en-CA" dirty="0"/>
          </a:p>
          <a:p>
            <a:pPr lvl="1"/>
            <a:r>
              <a:rPr lang="en-CA" dirty="0" smtClean="0"/>
              <a:t>Simple modelling (clap when others do…no new learning)</a:t>
            </a:r>
          </a:p>
          <a:p>
            <a:pPr lvl="1"/>
            <a:r>
              <a:rPr lang="en-CA" dirty="0" smtClean="0">
                <a:solidFill>
                  <a:srgbClr val="FF0000"/>
                </a:solidFill>
              </a:rPr>
              <a:t>Observational</a:t>
            </a:r>
            <a:r>
              <a:rPr lang="en-CA" dirty="0" smtClean="0"/>
              <a:t> </a:t>
            </a:r>
            <a:r>
              <a:rPr lang="en-CA" dirty="0" smtClean="0">
                <a:solidFill>
                  <a:srgbClr val="FF0000"/>
                </a:solidFill>
              </a:rPr>
              <a:t>learning</a:t>
            </a:r>
            <a:r>
              <a:rPr lang="en-CA" dirty="0" smtClean="0"/>
              <a:t> = imitation (watch someone dance and copy, children behave violently toward </a:t>
            </a:r>
            <a:r>
              <a:rPr lang="en-CA" dirty="0" err="1" smtClean="0"/>
              <a:t>Bobo</a:t>
            </a:r>
            <a:r>
              <a:rPr lang="en-CA" dirty="0" smtClean="0"/>
              <a:t> doll)</a:t>
            </a:r>
          </a:p>
          <a:p>
            <a:pPr lvl="1"/>
            <a:r>
              <a:rPr lang="en-CA" dirty="0" err="1" smtClean="0">
                <a:solidFill>
                  <a:srgbClr val="FF0000"/>
                </a:solidFill>
              </a:rPr>
              <a:t>Disinhibition</a:t>
            </a:r>
            <a:r>
              <a:rPr lang="en-CA" dirty="0" smtClean="0"/>
              <a:t> = observing threatening behavior without punishment increases tendency to engage in that behavior (speeding, treating phobias)</a:t>
            </a:r>
          </a:p>
          <a:p>
            <a:pPr lvl="1"/>
            <a:endParaRPr lang="en-CA" dirty="0"/>
          </a:p>
        </p:txBody>
      </p:sp>
    </p:spTree>
    <p:extLst>
      <p:ext uri="{BB962C8B-B14F-4D97-AF65-F5344CB8AC3E}">
        <p14:creationId xmlns:p14="http://schemas.microsoft.com/office/powerpoint/2010/main" val="1786790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Social learning</a:t>
            </a:r>
            <a:endParaRPr lang="en-CA" dirty="0"/>
          </a:p>
        </p:txBody>
      </p:sp>
      <p:sp>
        <p:nvSpPr>
          <p:cNvPr id="3" name="Content Placeholder 2"/>
          <p:cNvSpPr>
            <a:spLocks noGrp="1"/>
          </p:cNvSpPr>
          <p:nvPr>
            <p:ph idx="1"/>
          </p:nvPr>
        </p:nvSpPr>
        <p:spPr/>
        <p:txBody>
          <a:bodyPr/>
          <a:lstStyle/>
          <a:p>
            <a:r>
              <a:rPr lang="en-CA" dirty="0" smtClean="0">
                <a:solidFill>
                  <a:srgbClr val="FF0000"/>
                </a:solidFill>
              </a:rPr>
              <a:t>Behavior</a:t>
            </a:r>
            <a:r>
              <a:rPr lang="en-CA" dirty="0" smtClean="0"/>
              <a:t> </a:t>
            </a:r>
            <a:r>
              <a:rPr lang="en-CA" dirty="0" smtClean="0">
                <a:solidFill>
                  <a:srgbClr val="FF0000"/>
                </a:solidFill>
              </a:rPr>
              <a:t>Modification</a:t>
            </a:r>
            <a:r>
              <a:rPr lang="en-CA" dirty="0" smtClean="0"/>
              <a:t> = systematic application of learning principles (conditioning &amp; social) to change people’s actions and feelings</a:t>
            </a:r>
          </a:p>
          <a:p>
            <a:pPr lvl="1"/>
            <a:r>
              <a:rPr lang="en-CA" dirty="0" smtClean="0">
                <a:solidFill>
                  <a:srgbClr val="FF0000"/>
                </a:solidFill>
              </a:rPr>
              <a:t>Token</a:t>
            </a:r>
            <a:r>
              <a:rPr lang="en-CA" dirty="0" smtClean="0"/>
              <a:t> </a:t>
            </a:r>
            <a:r>
              <a:rPr lang="en-CA" dirty="0" smtClean="0">
                <a:solidFill>
                  <a:srgbClr val="FF0000"/>
                </a:solidFill>
              </a:rPr>
              <a:t>economy</a:t>
            </a:r>
            <a:r>
              <a:rPr lang="en-CA" dirty="0" smtClean="0"/>
              <a:t> = reinforcement of desirable behavior with valueless objects that can be accumulated and exchanged for valued rewards   (prison, mental hospital, classroom) (monkeys earn poker chips)</a:t>
            </a:r>
          </a:p>
          <a:p>
            <a:pPr lvl="1"/>
            <a:r>
              <a:rPr lang="en-CA" dirty="0" smtClean="0">
                <a:solidFill>
                  <a:srgbClr val="FF0000"/>
                </a:solidFill>
              </a:rPr>
              <a:t>Self-control</a:t>
            </a:r>
            <a:r>
              <a:rPr lang="en-CA" dirty="0" smtClean="0"/>
              <a:t> = people set up personal system of rewards and punishment to shape their own thoughts and actions (stop biting nails, study before snack, quit smoking)</a:t>
            </a:r>
            <a:endParaRPr lang="en-CA" dirty="0"/>
          </a:p>
        </p:txBody>
      </p:sp>
    </p:spTree>
    <p:extLst>
      <p:ext uri="{BB962C8B-B14F-4D97-AF65-F5344CB8AC3E}">
        <p14:creationId xmlns:p14="http://schemas.microsoft.com/office/powerpoint/2010/main" val="393232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down)">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down)">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Improving study habits</a:t>
            </a:r>
            <a:endParaRPr lang="en-CA" dirty="0"/>
          </a:p>
        </p:txBody>
      </p:sp>
      <p:sp>
        <p:nvSpPr>
          <p:cNvPr id="3" name="Content Placeholder 2"/>
          <p:cNvSpPr>
            <a:spLocks noGrp="1"/>
          </p:cNvSpPr>
          <p:nvPr>
            <p:ph idx="1"/>
          </p:nvPr>
        </p:nvSpPr>
        <p:spPr/>
        <p:txBody>
          <a:bodyPr>
            <a:normAutofit lnSpcReduction="10000"/>
          </a:bodyPr>
          <a:lstStyle/>
          <a:p>
            <a:r>
              <a:rPr lang="en-CA" dirty="0" smtClean="0"/>
              <a:t>New environment – remove conditioned aversive stimulus</a:t>
            </a:r>
          </a:p>
          <a:p>
            <a:r>
              <a:rPr lang="en-CA" dirty="0" smtClean="0"/>
              <a:t>Leave when distracted (one more page) – reduce negative emotions associated with study</a:t>
            </a:r>
          </a:p>
          <a:p>
            <a:r>
              <a:rPr lang="en-CA" dirty="0" smtClean="0"/>
              <a:t>Next session, two more pages – successive approximations, gradually increasing expectations</a:t>
            </a:r>
          </a:p>
          <a:p>
            <a:r>
              <a:rPr lang="en-CA" dirty="0" smtClean="0"/>
              <a:t>Boys </a:t>
            </a:r>
            <a:r>
              <a:rPr lang="en-CA" dirty="0" err="1" smtClean="0"/>
              <a:t>vs</a:t>
            </a:r>
            <a:r>
              <a:rPr lang="en-CA" dirty="0" smtClean="0"/>
              <a:t> girls (boys focus on specific approach, girls address problem from many angles)</a:t>
            </a:r>
            <a:endParaRPr lang="en-CA" dirty="0"/>
          </a:p>
        </p:txBody>
      </p:sp>
    </p:spTree>
    <p:extLst>
      <p:ext uri="{BB962C8B-B14F-4D97-AF65-F5344CB8AC3E}">
        <p14:creationId xmlns:p14="http://schemas.microsoft.com/office/powerpoint/2010/main" val="42434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Quiz 9-3</a:t>
            </a:r>
            <a:br>
              <a:rPr lang="en-CA" dirty="0" smtClean="0"/>
            </a:br>
            <a:r>
              <a:rPr lang="en-CA" sz="2400" dirty="0" smtClean="0"/>
              <a:t>modeling (</a:t>
            </a:r>
            <a:r>
              <a:rPr lang="en-CA" sz="2400" dirty="0" err="1" smtClean="0"/>
              <a:t>aa</a:t>
            </a:r>
            <a:r>
              <a:rPr lang="en-CA" sz="2400" dirty="0" smtClean="0"/>
              <a:t> 9)</a:t>
            </a:r>
            <a:endParaRPr lang="en-CA" dirty="0"/>
          </a:p>
        </p:txBody>
      </p:sp>
      <p:sp>
        <p:nvSpPr>
          <p:cNvPr id="5" name="Text Placeholder 4"/>
          <p:cNvSpPr>
            <a:spLocks noGrp="1"/>
          </p:cNvSpPr>
          <p:nvPr>
            <p:ph type="body" idx="1"/>
          </p:nvPr>
        </p:nvSpPr>
        <p:spPr/>
        <p:txBody>
          <a:bodyPr/>
          <a:lstStyle/>
          <a:p>
            <a:endParaRPr lang="en-CA"/>
          </a:p>
        </p:txBody>
      </p:sp>
    </p:spTree>
    <p:extLst>
      <p:ext uri="{BB962C8B-B14F-4D97-AF65-F5344CB8AC3E}">
        <p14:creationId xmlns:p14="http://schemas.microsoft.com/office/powerpoint/2010/main" val="33031209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Memory PROCESSES</a:t>
            </a:r>
            <a:endParaRPr lang="en-CA" dirty="0"/>
          </a:p>
        </p:txBody>
      </p:sp>
      <p:sp>
        <p:nvSpPr>
          <p:cNvPr id="5" name="Rectangle 4"/>
          <p:cNvSpPr/>
          <p:nvPr/>
        </p:nvSpPr>
        <p:spPr>
          <a:xfrm>
            <a:off x="1259632" y="2678074"/>
            <a:ext cx="1656184" cy="786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smtClean="0"/>
              <a:t>ENCODING</a:t>
            </a:r>
            <a:endParaRPr lang="en-CA" sz="2000" dirty="0"/>
          </a:p>
        </p:txBody>
      </p:sp>
      <p:cxnSp>
        <p:nvCxnSpPr>
          <p:cNvPr id="11" name="Curved Connector 10"/>
          <p:cNvCxnSpPr/>
          <p:nvPr/>
        </p:nvCxnSpPr>
        <p:spPr>
          <a:xfrm>
            <a:off x="2819369" y="3636593"/>
            <a:ext cx="576064" cy="252028"/>
          </a:xfrm>
          <a:prstGeom prst="curvedConnector3">
            <a:avLst>
              <a:gd name="adj1" fmla="val 18735"/>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Curved Connector 12"/>
          <p:cNvCxnSpPr/>
          <p:nvPr/>
        </p:nvCxnSpPr>
        <p:spPr>
          <a:xfrm>
            <a:off x="5508104" y="4308630"/>
            <a:ext cx="720080" cy="252028"/>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692488" y="2660918"/>
            <a:ext cx="1656184" cy="786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smtClean="0"/>
              <a:t>STORAGE</a:t>
            </a:r>
            <a:endParaRPr lang="en-CA" sz="2000" dirty="0"/>
          </a:p>
        </p:txBody>
      </p:sp>
      <p:sp>
        <p:nvSpPr>
          <p:cNvPr id="16" name="Rectangle 15"/>
          <p:cNvSpPr/>
          <p:nvPr/>
        </p:nvSpPr>
        <p:spPr>
          <a:xfrm>
            <a:off x="6372200" y="4145022"/>
            <a:ext cx="1656184" cy="786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smtClean="0"/>
              <a:t>RETRIEVAL</a:t>
            </a:r>
            <a:endParaRPr lang="en-CA" sz="2000" dirty="0"/>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0" y="3465003"/>
            <a:ext cx="2057400" cy="2228850"/>
          </a:xfrm>
          <a:prstGeom prst="rect">
            <a:avLst/>
          </a:prstGeom>
        </p:spPr>
      </p:pic>
    </p:spTree>
    <p:extLst>
      <p:ext uri="{BB962C8B-B14F-4D97-AF65-F5344CB8AC3E}">
        <p14:creationId xmlns:p14="http://schemas.microsoft.com/office/powerpoint/2010/main" val="209735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ENCODING MEMORY</a:t>
            </a:r>
            <a:endParaRPr lang="en-CA" dirty="0"/>
          </a:p>
        </p:txBody>
      </p:sp>
      <p:sp>
        <p:nvSpPr>
          <p:cNvPr id="3" name="TextBox 2"/>
          <p:cNvSpPr txBox="1"/>
          <p:nvPr/>
        </p:nvSpPr>
        <p:spPr>
          <a:xfrm>
            <a:off x="2194833" y="2293513"/>
            <a:ext cx="5160965" cy="369332"/>
          </a:xfrm>
          <a:prstGeom prst="rect">
            <a:avLst/>
          </a:prstGeom>
          <a:noFill/>
        </p:spPr>
        <p:txBody>
          <a:bodyPr wrap="none" rtlCol="0">
            <a:spAutoFit/>
          </a:bodyPr>
          <a:lstStyle/>
          <a:p>
            <a:r>
              <a:rPr lang="en-CA" dirty="0" smtClean="0"/>
              <a:t>How do you remember the musical notes in the spaces?</a:t>
            </a:r>
            <a:endParaRPr lang="en-CA" dirty="0"/>
          </a:p>
        </p:txBody>
      </p:sp>
      <p:pic>
        <p:nvPicPr>
          <p:cNvPr id="1026" name="Picture 2" descr="http://upload.wikimedia.org/wikipedia/commons/thumb/1/1d/Earrr.JPG/250px-Earrr.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1010" y="3356992"/>
            <a:ext cx="1022797" cy="16406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59632" y="2708920"/>
            <a:ext cx="1512168" cy="646331"/>
          </a:xfrm>
          <a:prstGeom prst="rect">
            <a:avLst/>
          </a:prstGeom>
          <a:noFill/>
        </p:spPr>
        <p:txBody>
          <a:bodyPr wrap="square" rtlCol="0">
            <a:spAutoFit/>
          </a:bodyPr>
          <a:lstStyle/>
          <a:p>
            <a:r>
              <a:rPr lang="en-CA" dirty="0" smtClean="0"/>
              <a:t>Repeat letters aloud</a:t>
            </a:r>
            <a:endParaRPr lang="en-CA" dirty="0"/>
          </a:p>
        </p:txBody>
      </p:sp>
      <p:pic>
        <p:nvPicPr>
          <p:cNvPr id="1030" name="Picture 6" descr="http://www.kitcheneroptometrists.com/user-files/1_26551_0257_Eye_by_BaisteachCeilteach.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11861" y="3564016"/>
            <a:ext cx="1548171" cy="116112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455875" y="2725104"/>
            <a:ext cx="1080120" cy="646331"/>
          </a:xfrm>
          <a:prstGeom prst="rect">
            <a:avLst/>
          </a:prstGeom>
          <a:noFill/>
        </p:spPr>
        <p:txBody>
          <a:bodyPr wrap="square" rtlCol="0">
            <a:spAutoFit/>
          </a:bodyPr>
          <a:lstStyle/>
          <a:p>
            <a:r>
              <a:rPr lang="en-CA" dirty="0" smtClean="0"/>
              <a:t>Visualize the letters</a:t>
            </a:r>
            <a:endParaRPr lang="en-CA" dirty="0"/>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12160" y="3441001"/>
            <a:ext cx="1584176" cy="1716191"/>
          </a:xfrm>
          <a:prstGeom prst="rect">
            <a:avLst/>
          </a:prstGeom>
        </p:spPr>
      </p:pic>
      <p:sp>
        <p:nvSpPr>
          <p:cNvPr id="7" name="TextBox 6"/>
          <p:cNvSpPr txBox="1"/>
          <p:nvPr/>
        </p:nvSpPr>
        <p:spPr>
          <a:xfrm>
            <a:off x="6012160" y="2780928"/>
            <a:ext cx="1343638" cy="646331"/>
          </a:xfrm>
          <a:prstGeom prst="rect">
            <a:avLst/>
          </a:prstGeom>
          <a:noFill/>
        </p:spPr>
        <p:txBody>
          <a:bodyPr wrap="none" rtlCol="0">
            <a:spAutoFit/>
          </a:bodyPr>
          <a:lstStyle/>
          <a:p>
            <a:r>
              <a:rPr lang="en-CA" dirty="0" smtClean="0"/>
              <a:t>Think of the</a:t>
            </a:r>
          </a:p>
          <a:p>
            <a:r>
              <a:rPr lang="en-CA" dirty="0" smtClean="0"/>
              <a:t>word face</a:t>
            </a:r>
            <a:endParaRPr lang="en-CA" dirty="0"/>
          </a:p>
        </p:txBody>
      </p:sp>
      <p:sp>
        <p:nvSpPr>
          <p:cNvPr id="8" name="TextBox 7"/>
          <p:cNvSpPr txBox="1"/>
          <p:nvPr/>
        </p:nvSpPr>
        <p:spPr>
          <a:xfrm>
            <a:off x="1115616" y="5157192"/>
            <a:ext cx="1512167" cy="369332"/>
          </a:xfrm>
          <a:prstGeom prst="rect">
            <a:avLst/>
          </a:prstGeom>
          <a:noFill/>
        </p:spPr>
        <p:txBody>
          <a:bodyPr wrap="square" rtlCol="0">
            <a:spAutoFit/>
          </a:bodyPr>
          <a:lstStyle/>
          <a:p>
            <a:r>
              <a:rPr lang="en-CA" dirty="0" smtClean="0">
                <a:solidFill>
                  <a:srgbClr val="FF0000"/>
                </a:solidFill>
              </a:rPr>
              <a:t>Acoustic</a:t>
            </a:r>
            <a:r>
              <a:rPr lang="en-CA" dirty="0" smtClean="0"/>
              <a:t> </a:t>
            </a:r>
            <a:r>
              <a:rPr lang="en-CA" dirty="0" smtClean="0">
                <a:solidFill>
                  <a:srgbClr val="FF0000"/>
                </a:solidFill>
              </a:rPr>
              <a:t>code</a:t>
            </a:r>
            <a:endParaRPr lang="en-CA" dirty="0">
              <a:solidFill>
                <a:srgbClr val="FF0000"/>
              </a:solidFill>
            </a:endParaRPr>
          </a:p>
        </p:txBody>
      </p:sp>
      <p:sp>
        <p:nvSpPr>
          <p:cNvPr id="9" name="TextBox 8"/>
          <p:cNvSpPr txBox="1"/>
          <p:nvPr/>
        </p:nvSpPr>
        <p:spPr>
          <a:xfrm>
            <a:off x="3455875" y="5157192"/>
            <a:ext cx="1223412" cy="369332"/>
          </a:xfrm>
          <a:prstGeom prst="rect">
            <a:avLst/>
          </a:prstGeom>
          <a:noFill/>
        </p:spPr>
        <p:txBody>
          <a:bodyPr wrap="none" rtlCol="0">
            <a:spAutoFit/>
          </a:bodyPr>
          <a:lstStyle/>
          <a:p>
            <a:r>
              <a:rPr lang="en-CA" dirty="0" smtClean="0">
                <a:solidFill>
                  <a:srgbClr val="FF0000"/>
                </a:solidFill>
              </a:rPr>
              <a:t>Visual</a:t>
            </a:r>
            <a:r>
              <a:rPr lang="en-CA" dirty="0" smtClean="0"/>
              <a:t> </a:t>
            </a:r>
            <a:r>
              <a:rPr lang="en-CA" dirty="0" smtClean="0">
                <a:solidFill>
                  <a:srgbClr val="FF0000"/>
                </a:solidFill>
              </a:rPr>
              <a:t>code</a:t>
            </a:r>
            <a:endParaRPr lang="en-CA" dirty="0">
              <a:solidFill>
                <a:srgbClr val="FF0000"/>
              </a:solidFill>
            </a:endParaRPr>
          </a:p>
        </p:txBody>
      </p:sp>
      <p:sp>
        <p:nvSpPr>
          <p:cNvPr id="10" name="TextBox 9"/>
          <p:cNvSpPr txBox="1"/>
          <p:nvPr/>
        </p:nvSpPr>
        <p:spPr>
          <a:xfrm>
            <a:off x="6012160" y="5229200"/>
            <a:ext cx="1479892" cy="369332"/>
          </a:xfrm>
          <a:prstGeom prst="rect">
            <a:avLst/>
          </a:prstGeom>
          <a:noFill/>
        </p:spPr>
        <p:txBody>
          <a:bodyPr wrap="none" rtlCol="0">
            <a:spAutoFit/>
          </a:bodyPr>
          <a:lstStyle/>
          <a:p>
            <a:r>
              <a:rPr lang="en-CA" dirty="0" smtClean="0">
                <a:solidFill>
                  <a:srgbClr val="FF0000"/>
                </a:solidFill>
              </a:rPr>
              <a:t>Semantic</a:t>
            </a:r>
            <a:r>
              <a:rPr lang="en-CA" dirty="0" smtClean="0"/>
              <a:t> </a:t>
            </a:r>
            <a:r>
              <a:rPr lang="en-CA" dirty="0" smtClean="0">
                <a:solidFill>
                  <a:srgbClr val="FF0000"/>
                </a:solidFill>
              </a:rPr>
              <a:t>code</a:t>
            </a:r>
            <a:endParaRPr lang="en-CA" dirty="0">
              <a:solidFill>
                <a:srgbClr val="FF0000"/>
              </a:solidFill>
            </a:endParaRPr>
          </a:p>
        </p:txBody>
      </p:sp>
      <p:sp>
        <p:nvSpPr>
          <p:cNvPr id="11" name="TextBox 10"/>
          <p:cNvSpPr txBox="1"/>
          <p:nvPr/>
        </p:nvSpPr>
        <p:spPr>
          <a:xfrm>
            <a:off x="997943" y="2112018"/>
            <a:ext cx="958917" cy="369332"/>
          </a:xfrm>
          <a:prstGeom prst="rect">
            <a:avLst/>
          </a:prstGeom>
          <a:noFill/>
        </p:spPr>
        <p:txBody>
          <a:bodyPr wrap="none" rtlCol="0">
            <a:spAutoFit/>
          </a:bodyPr>
          <a:lstStyle/>
          <a:p>
            <a:r>
              <a:rPr lang="en-CA" dirty="0" smtClean="0"/>
              <a:t>CTSA10</a:t>
            </a:r>
            <a:endParaRPr lang="en-CA" dirty="0"/>
          </a:p>
        </p:txBody>
      </p:sp>
    </p:spTree>
    <p:extLst>
      <p:ext uri="{BB962C8B-B14F-4D97-AF65-F5344CB8AC3E}">
        <p14:creationId xmlns:p14="http://schemas.microsoft.com/office/powerpoint/2010/main" val="227864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Memory stages</a:t>
            </a:r>
            <a:endParaRPr lang="en-CA" dirty="0"/>
          </a:p>
        </p:txBody>
      </p:sp>
      <p:sp>
        <p:nvSpPr>
          <p:cNvPr id="4" name="Content Placeholder 3"/>
          <p:cNvSpPr>
            <a:spLocks noGrp="1"/>
          </p:cNvSpPr>
          <p:nvPr>
            <p:ph idx="1"/>
          </p:nvPr>
        </p:nvSpPr>
        <p:spPr/>
        <p:txBody>
          <a:bodyPr>
            <a:normAutofit/>
          </a:bodyPr>
          <a:lstStyle/>
          <a:p>
            <a:r>
              <a:rPr lang="en-CA" dirty="0" smtClean="0">
                <a:solidFill>
                  <a:srgbClr val="FF0000"/>
                </a:solidFill>
              </a:rPr>
              <a:t>SENSORY</a:t>
            </a:r>
            <a:r>
              <a:rPr lang="en-CA" dirty="0" smtClean="0"/>
              <a:t>:</a:t>
            </a:r>
          </a:p>
          <a:p>
            <a:pPr lvl="1"/>
            <a:r>
              <a:rPr lang="en-CA" dirty="0" smtClean="0">
                <a:solidFill>
                  <a:srgbClr val="FF0000"/>
                </a:solidFill>
              </a:rPr>
              <a:t>Iconic</a:t>
            </a:r>
            <a:r>
              <a:rPr lang="en-CA" dirty="0" smtClean="0"/>
              <a:t> (visual) memory lasts up to a second</a:t>
            </a:r>
          </a:p>
          <a:p>
            <a:pPr lvl="1"/>
            <a:r>
              <a:rPr lang="en-CA" dirty="0" smtClean="0">
                <a:solidFill>
                  <a:srgbClr val="FF0000"/>
                </a:solidFill>
              </a:rPr>
              <a:t>Echoic</a:t>
            </a:r>
            <a:r>
              <a:rPr lang="en-CA" dirty="0" smtClean="0"/>
              <a:t> (auditory) memory lasts 1-2 seconds</a:t>
            </a:r>
          </a:p>
          <a:p>
            <a:pPr lvl="1"/>
            <a:r>
              <a:rPr lang="en-CA" dirty="0" smtClean="0"/>
              <a:t>Also haptic (touch), </a:t>
            </a:r>
            <a:r>
              <a:rPr lang="en-CA" dirty="0" err="1" smtClean="0"/>
              <a:t>gustic</a:t>
            </a:r>
            <a:r>
              <a:rPr lang="en-CA" dirty="0" smtClean="0"/>
              <a:t> (taste), </a:t>
            </a:r>
            <a:r>
              <a:rPr lang="en-CA" dirty="0" err="1" smtClean="0"/>
              <a:t>olfactic</a:t>
            </a:r>
            <a:r>
              <a:rPr lang="en-CA" dirty="0" smtClean="0"/>
              <a:t> (smell)</a:t>
            </a:r>
          </a:p>
          <a:p>
            <a:pPr lvl="1"/>
            <a:r>
              <a:rPr lang="en-CA" dirty="0" smtClean="0"/>
              <a:t>Benefits?</a:t>
            </a:r>
          </a:p>
          <a:p>
            <a:pPr lvl="1"/>
            <a:r>
              <a:rPr lang="en-CA" dirty="0" smtClean="0"/>
              <a:t>(time to process, can keep if wanted, not bombarded)</a:t>
            </a:r>
          </a:p>
          <a:p>
            <a:pPr lvl="1"/>
            <a:r>
              <a:rPr lang="en-CA" dirty="0" smtClean="0"/>
              <a:t>DEMO (recall as many items on the following slide as possible)</a:t>
            </a:r>
          </a:p>
        </p:txBody>
      </p:sp>
      <p:sp>
        <p:nvSpPr>
          <p:cNvPr id="5" name="TextBox 4"/>
          <p:cNvSpPr txBox="1"/>
          <p:nvPr/>
        </p:nvSpPr>
        <p:spPr>
          <a:xfrm>
            <a:off x="1043608" y="2204864"/>
            <a:ext cx="761747" cy="369332"/>
          </a:xfrm>
          <a:prstGeom prst="rect">
            <a:avLst/>
          </a:prstGeom>
          <a:noFill/>
        </p:spPr>
        <p:txBody>
          <a:bodyPr wrap="none" rtlCol="0">
            <a:spAutoFit/>
          </a:bodyPr>
          <a:lstStyle/>
          <a:p>
            <a:r>
              <a:rPr lang="en-CA" dirty="0" smtClean="0"/>
              <a:t>GO10</a:t>
            </a:r>
            <a:endParaRPr lang="en-CA" dirty="0"/>
          </a:p>
        </p:txBody>
      </p:sp>
    </p:spTree>
    <p:extLst>
      <p:ext uri="{BB962C8B-B14F-4D97-AF65-F5344CB8AC3E}">
        <p14:creationId xmlns:p14="http://schemas.microsoft.com/office/powerpoint/2010/main" val="3361641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Learning Outcomes</a:t>
            </a: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62690184"/>
              </p:ext>
            </p:extLst>
          </p:nvPr>
        </p:nvGraphicFramePr>
        <p:xfrm>
          <a:off x="971601" y="2438400"/>
          <a:ext cx="7200800" cy="3366864"/>
        </p:xfrm>
        <a:graphic>
          <a:graphicData uri="http://schemas.openxmlformats.org/drawingml/2006/table">
            <a:tbl>
              <a:tblPr firstRow="1" bandRow="1">
                <a:tableStyleId>{5C22544A-7EE6-4342-B048-85BDC9FD1C3A}</a:tableStyleId>
              </a:tblPr>
              <a:tblGrid>
                <a:gridCol w="3600400"/>
                <a:gridCol w="3600400"/>
              </a:tblGrid>
              <a:tr h="3366864">
                <a:tc>
                  <a:txBody>
                    <a:bodyPr/>
                    <a:lstStyle/>
                    <a:p>
                      <a:r>
                        <a:rPr lang="en-US" sz="1800" b="1" kern="1200" dirty="0" smtClean="0">
                          <a:solidFill>
                            <a:schemeClr val="lt1"/>
                          </a:solidFill>
                          <a:effectLst/>
                          <a:latin typeface="+mn-lt"/>
                          <a:ea typeface="+mn-ea"/>
                          <a:cs typeface="+mn-cs"/>
                        </a:rPr>
                        <a:t>THINKING AND LANGUAGE</a:t>
                      </a:r>
                      <a:endParaRPr lang="en-CA" sz="1800" b="1" kern="1200" dirty="0" smtClean="0">
                        <a:solidFill>
                          <a:schemeClr val="lt1"/>
                        </a:solidFill>
                        <a:effectLst/>
                        <a:latin typeface="+mn-lt"/>
                        <a:ea typeface="+mn-ea"/>
                        <a:cs typeface="+mn-cs"/>
                      </a:endParaRPr>
                    </a:p>
                    <a:p>
                      <a:r>
                        <a:rPr lang="en-US" sz="1600" b="1" kern="1200" dirty="0" smtClean="0">
                          <a:solidFill>
                            <a:schemeClr val="lt1"/>
                          </a:solidFill>
                          <a:effectLst/>
                          <a:latin typeface="+mn-lt"/>
                          <a:ea typeface="+mn-ea"/>
                          <a:cs typeface="+mn-cs"/>
                        </a:rPr>
                        <a:t>Define thinking as a mental process involved in the manipulation and understanding of information.</a:t>
                      </a:r>
                      <a:endParaRPr lang="en-CA" sz="1600" b="1" kern="1200" dirty="0" smtClean="0">
                        <a:solidFill>
                          <a:schemeClr val="lt1"/>
                        </a:solidFill>
                        <a:effectLst/>
                        <a:latin typeface="+mn-lt"/>
                        <a:ea typeface="+mn-ea"/>
                        <a:cs typeface="+mn-cs"/>
                      </a:endParaRPr>
                    </a:p>
                    <a:p>
                      <a:r>
                        <a:rPr lang="en-US" sz="1600" b="1" kern="1200" dirty="0" smtClean="0">
                          <a:solidFill>
                            <a:schemeClr val="lt1"/>
                          </a:solidFill>
                          <a:effectLst/>
                          <a:latin typeface="+mn-lt"/>
                          <a:ea typeface="+mn-ea"/>
                          <a:cs typeface="+mn-cs"/>
                        </a:rPr>
                        <a:t>Identify that information is classified into categories containing similar properties known as concepts</a:t>
                      </a:r>
                      <a:endParaRPr lang="en-CA" sz="1600" b="1" kern="1200" dirty="0" smtClean="0">
                        <a:solidFill>
                          <a:schemeClr val="lt1"/>
                        </a:solidFill>
                        <a:effectLst/>
                        <a:latin typeface="+mn-lt"/>
                        <a:ea typeface="+mn-ea"/>
                        <a:cs typeface="+mn-cs"/>
                      </a:endParaRPr>
                    </a:p>
                    <a:p>
                      <a:r>
                        <a:rPr lang="en-US" sz="1600" b="1" kern="1200" dirty="0" smtClean="0">
                          <a:solidFill>
                            <a:schemeClr val="lt1"/>
                          </a:solidFill>
                          <a:effectLst/>
                          <a:latin typeface="+mn-lt"/>
                          <a:ea typeface="+mn-ea"/>
                          <a:cs typeface="+mn-cs"/>
                        </a:rPr>
                        <a:t>Explore the different strategies and obstacles involved in problem solving and decision-making</a:t>
                      </a:r>
                      <a:endParaRPr lang="en-CA" sz="1600" b="1" kern="1200" dirty="0" smtClean="0">
                        <a:solidFill>
                          <a:schemeClr val="lt1"/>
                        </a:solidFill>
                        <a:effectLst/>
                        <a:latin typeface="+mn-lt"/>
                        <a:ea typeface="+mn-ea"/>
                        <a:cs typeface="+mn-cs"/>
                      </a:endParaRPr>
                    </a:p>
                    <a:p>
                      <a:r>
                        <a:rPr lang="en-US" sz="1600" b="1" kern="1200" dirty="0" smtClean="0">
                          <a:solidFill>
                            <a:schemeClr val="lt1"/>
                          </a:solidFill>
                          <a:effectLst/>
                          <a:latin typeface="+mn-lt"/>
                          <a:ea typeface="+mn-ea"/>
                          <a:cs typeface="+mn-cs"/>
                        </a:rPr>
                        <a:t>Discuss language acquisition across species.</a:t>
                      </a:r>
                      <a:endParaRPr lang="en-CA" sz="1600" b="1" kern="1200" dirty="0">
                        <a:solidFill>
                          <a:schemeClr val="lt1"/>
                        </a:solidFill>
                        <a:effectLst/>
                        <a:latin typeface="+mn-lt"/>
                        <a:ea typeface="+mn-ea"/>
                        <a:cs typeface="+mn-cs"/>
                      </a:endParaRPr>
                    </a:p>
                  </a:txBody>
                  <a:tcPr/>
                </a:tc>
                <a:tc>
                  <a:txBody>
                    <a:bodyPr/>
                    <a:lstStyle/>
                    <a:p>
                      <a:r>
                        <a:rPr lang="en-US" sz="1800" b="1" kern="1200" dirty="0" smtClean="0">
                          <a:solidFill>
                            <a:schemeClr val="lt1"/>
                          </a:solidFill>
                          <a:effectLst/>
                          <a:latin typeface="+mn-lt"/>
                          <a:ea typeface="+mn-ea"/>
                          <a:cs typeface="+mn-cs"/>
                        </a:rPr>
                        <a:t>MOTIVATION AND EMOTION</a:t>
                      </a:r>
                      <a:endParaRPr lang="en-CA" sz="1800" b="1" kern="1200" dirty="0" smtClean="0">
                        <a:solidFill>
                          <a:schemeClr val="lt1"/>
                        </a:solidFill>
                        <a:effectLst/>
                        <a:latin typeface="+mn-lt"/>
                        <a:ea typeface="+mn-ea"/>
                        <a:cs typeface="+mn-cs"/>
                      </a:endParaRPr>
                    </a:p>
                    <a:p>
                      <a:r>
                        <a:rPr lang="en-US" sz="1400" b="1" kern="1200" dirty="0" smtClean="0">
                          <a:solidFill>
                            <a:schemeClr val="lt1"/>
                          </a:solidFill>
                          <a:effectLst/>
                          <a:latin typeface="+mn-lt"/>
                          <a:ea typeface="+mn-ea"/>
                          <a:cs typeface="+mn-cs"/>
                        </a:rPr>
                        <a:t>Apply motivational concepts to the behavior of humans and other animals.</a:t>
                      </a:r>
                      <a:endParaRPr lang="en-CA" sz="1400" b="1" kern="1200" dirty="0" smtClean="0">
                        <a:solidFill>
                          <a:schemeClr val="lt1"/>
                        </a:solidFill>
                        <a:effectLst/>
                        <a:latin typeface="+mn-lt"/>
                        <a:ea typeface="+mn-ea"/>
                        <a:cs typeface="+mn-cs"/>
                      </a:endParaRPr>
                    </a:p>
                    <a:p>
                      <a:r>
                        <a:rPr lang="en-US" sz="1400" b="1" kern="1200" dirty="0" smtClean="0">
                          <a:solidFill>
                            <a:schemeClr val="lt1"/>
                          </a:solidFill>
                          <a:effectLst/>
                          <a:latin typeface="+mn-lt"/>
                          <a:ea typeface="+mn-ea"/>
                          <a:cs typeface="+mn-cs"/>
                        </a:rPr>
                        <a:t>Investigate the role of biology and learning in motivation and emotion</a:t>
                      </a:r>
                      <a:endParaRPr lang="en-CA" sz="1400" b="1" kern="1200" dirty="0" smtClean="0">
                        <a:solidFill>
                          <a:schemeClr val="lt1"/>
                        </a:solidFill>
                        <a:effectLst/>
                        <a:latin typeface="+mn-lt"/>
                        <a:ea typeface="+mn-ea"/>
                        <a:cs typeface="+mn-cs"/>
                      </a:endParaRPr>
                    </a:p>
                    <a:p>
                      <a:r>
                        <a:rPr lang="en-US" sz="1400" b="1" kern="1200" dirty="0" smtClean="0">
                          <a:solidFill>
                            <a:schemeClr val="lt1"/>
                          </a:solidFill>
                          <a:effectLst/>
                          <a:latin typeface="+mn-lt"/>
                          <a:ea typeface="+mn-ea"/>
                          <a:cs typeface="+mn-cs"/>
                        </a:rPr>
                        <a:t>Describe the theories of motivation, such as expectancy value, cognitive dissonance, arousal, Maslow's hierarchy of needs, and drive reduction.</a:t>
                      </a:r>
                      <a:endParaRPr lang="en-CA" sz="1400" b="1" kern="1200" dirty="0" smtClean="0">
                        <a:solidFill>
                          <a:schemeClr val="lt1"/>
                        </a:solidFill>
                        <a:effectLst/>
                        <a:latin typeface="+mn-lt"/>
                        <a:ea typeface="+mn-ea"/>
                        <a:cs typeface="+mn-cs"/>
                      </a:endParaRPr>
                    </a:p>
                    <a:p>
                      <a:r>
                        <a:rPr lang="en-US" sz="1400" b="1" kern="1200" dirty="0" smtClean="0">
                          <a:solidFill>
                            <a:schemeClr val="lt1"/>
                          </a:solidFill>
                          <a:effectLst/>
                          <a:latin typeface="+mn-lt"/>
                          <a:ea typeface="+mn-ea"/>
                          <a:cs typeface="+mn-cs"/>
                        </a:rPr>
                        <a:t>Discuss cultural factors in emotions and motivations</a:t>
                      </a:r>
                      <a:endParaRPr lang="en-CA" sz="1400" b="1" kern="1200" dirty="0" smtClean="0">
                        <a:solidFill>
                          <a:schemeClr val="lt1"/>
                        </a:solidFill>
                        <a:effectLst/>
                        <a:latin typeface="+mn-lt"/>
                        <a:ea typeface="+mn-ea"/>
                        <a:cs typeface="+mn-cs"/>
                      </a:endParaRPr>
                    </a:p>
                    <a:p>
                      <a:r>
                        <a:rPr lang="en-US" sz="1400" b="1" kern="1200" dirty="0" smtClean="0">
                          <a:solidFill>
                            <a:schemeClr val="lt1"/>
                          </a:solidFill>
                          <a:effectLst/>
                          <a:latin typeface="+mn-lt"/>
                          <a:ea typeface="+mn-ea"/>
                          <a:cs typeface="+mn-cs"/>
                        </a:rPr>
                        <a:t>Describe theories of emotion, such as James-Lange, Cannon-Bard, or cognitive theories and account for how emotions and behaviors are related.</a:t>
                      </a:r>
                      <a:endParaRPr lang="en-CA" sz="1400" b="1" kern="1200" dirty="0">
                        <a:solidFill>
                          <a:schemeClr val="lt1"/>
                        </a:solidFill>
                        <a:effectLst/>
                        <a:latin typeface="+mn-lt"/>
                        <a:ea typeface="+mn-ea"/>
                        <a:cs typeface="+mn-cs"/>
                      </a:endParaRPr>
                    </a:p>
                  </a:txBody>
                  <a:tcPr/>
                </a:tc>
              </a:tr>
            </a:tbl>
          </a:graphicData>
        </a:graphic>
      </p:graphicFrame>
    </p:spTree>
    <p:extLst>
      <p:ext uri="{BB962C8B-B14F-4D97-AF65-F5344CB8AC3E}">
        <p14:creationId xmlns:p14="http://schemas.microsoft.com/office/powerpoint/2010/main" val="16338647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3648" y="1412776"/>
            <a:ext cx="6840760" cy="3785652"/>
          </a:xfrm>
          <a:prstGeom prst="rect">
            <a:avLst/>
          </a:prstGeom>
          <a:noFill/>
        </p:spPr>
        <p:txBody>
          <a:bodyPr wrap="square" rtlCol="0">
            <a:spAutoFit/>
          </a:bodyPr>
          <a:lstStyle/>
          <a:p>
            <a:r>
              <a:rPr lang="en-CA" sz="4800" b="1" dirty="0" smtClean="0"/>
              <a:t>7		1		V		F</a:t>
            </a:r>
          </a:p>
          <a:p>
            <a:endParaRPr lang="en-CA" sz="4800" b="1" dirty="0"/>
          </a:p>
          <a:p>
            <a:r>
              <a:rPr lang="en-CA" sz="4800" b="1" dirty="0" smtClean="0"/>
              <a:t>X		L		5		3</a:t>
            </a:r>
          </a:p>
          <a:p>
            <a:endParaRPr lang="en-CA" sz="4800" b="1" dirty="0"/>
          </a:p>
          <a:p>
            <a:r>
              <a:rPr lang="en-CA" sz="4800" b="1" dirty="0" smtClean="0"/>
              <a:t>B		7		W		4</a:t>
            </a:r>
            <a:endParaRPr lang="en-CA" sz="4800" b="1" dirty="0"/>
          </a:p>
        </p:txBody>
      </p:sp>
    </p:spTree>
    <p:extLst>
      <p:ext uri="{BB962C8B-B14F-4D97-AF65-F5344CB8AC3E}">
        <p14:creationId xmlns:p14="http://schemas.microsoft.com/office/powerpoint/2010/main" val="9579304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81450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Memory stages</a:t>
            </a:r>
            <a:endParaRPr lang="en-CA" dirty="0"/>
          </a:p>
        </p:txBody>
      </p:sp>
      <p:sp>
        <p:nvSpPr>
          <p:cNvPr id="4" name="Content Placeholder 3"/>
          <p:cNvSpPr>
            <a:spLocks noGrp="1"/>
          </p:cNvSpPr>
          <p:nvPr>
            <p:ph idx="1"/>
          </p:nvPr>
        </p:nvSpPr>
        <p:spPr/>
        <p:txBody>
          <a:bodyPr>
            <a:normAutofit/>
          </a:bodyPr>
          <a:lstStyle/>
          <a:p>
            <a:r>
              <a:rPr lang="en-CA" dirty="0" smtClean="0">
                <a:solidFill>
                  <a:srgbClr val="FF0000"/>
                </a:solidFill>
              </a:rPr>
              <a:t>SHORT-TERM</a:t>
            </a:r>
            <a:r>
              <a:rPr lang="en-CA" dirty="0" smtClean="0"/>
              <a:t>:</a:t>
            </a:r>
          </a:p>
          <a:p>
            <a:pPr lvl="1"/>
            <a:r>
              <a:rPr lang="en-CA" dirty="0" smtClean="0"/>
              <a:t>Limited duration (20 seconds) + capacity (7 items)</a:t>
            </a:r>
          </a:p>
          <a:p>
            <a:pPr lvl="1"/>
            <a:r>
              <a:rPr lang="en-CA" dirty="0" smtClean="0"/>
              <a:t>Transfer to long term:</a:t>
            </a:r>
          </a:p>
          <a:p>
            <a:pPr lvl="2"/>
            <a:r>
              <a:rPr lang="en-CA" dirty="0" smtClean="0"/>
              <a:t>Involves the Hippocampus</a:t>
            </a:r>
          </a:p>
          <a:p>
            <a:pPr lvl="2"/>
            <a:r>
              <a:rPr lang="en-CA" dirty="0" smtClean="0">
                <a:solidFill>
                  <a:srgbClr val="FF0000"/>
                </a:solidFill>
              </a:rPr>
              <a:t>Maintenance</a:t>
            </a:r>
            <a:r>
              <a:rPr lang="en-CA" dirty="0" smtClean="0"/>
              <a:t> </a:t>
            </a:r>
            <a:r>
              <a:rPr lang="en-CA" dirty="0" smtClean="0">
                <a:solidFill>
                  <a:srgbClr val="FF0000"/>
                </a:solidFill>
              </a:rPr>
              <a:t>rehearsal</a:t>
            </a:r>
            <a:r>
              <a:rPr lang="en-CA" dirty="0" smtClean="0"/>
              <a:t> (repeat phone number)</a:t>
            </a:r>
          </a:p>
          <a:p>
            <a:pPr lvl="2"/>
            <a:r>
              <a:rPr lang="en-CA" dirty="0" smtClean="0">
                <a:solidFill>
                  <a:srgbClr val="FF0000"/>
                </a:solidFill>
              </a:rPr>
              <a:t>Chunking</a:t>
            </a:r>
            <a:r>
              <a:rPr lang="en-CA" dirty="0" smtClean="0"/>
              <a:t> (split 10 numbers into 3 groups)</a:t>
            </a:r>
          </a:p>
          <a:p>
            <a:pPr lvl="2"/>
            <a:r>
              <a:rPr lang="en-CA" dirty="0" smtClean="0">
                <a:solidFill>
                  <a:srgbClr val="FF0000"/>
                </a:solidFill>
              </a:rPr>
              <a:t>Primary-</a:t>
            </a:r>
            <a:r>
              <a:rPr lang="en-CA" dirty="0" err="1" smtClean="0">
                <a:solidFill>
                  <a:srgbClr val="FF0000"/>
                </a:solidFill>
              </a:rPr>
              <a:t>recency</a:t>
            </a:r>
            <a:r>
              <a:rPr lang="en-CA" dirty="0" smtClean="0"/>
              <a:t> </a:t>
            </a:r>
            <a:r>
              <a:rPr lang="en-CA" dirty="0" smtClean="0">
                <a:solidFill>
                  <a:srgbClr val="FF0000"/>
                </a:solidFill>
              </a:rPr>
              <a:t>effect</a:t>
            </a:r>
            <a:r>
              <a:rPr lang="en-CA" dirty="0" smtClean="0"/>
              <a:t> (first and last items easier to remember)</a:t>
            </a:r>
          </a:p>
          <a:p>
            <a:pPr lvl="1"/>
            <a:r>
              <a:rPr lang="en-CA" dirty="0" smtClean="0"/>
              <a:t>Memory lab</a:t>
            </a:r>
          </a:p>
          <a:p>
            <a:pPr lvl="1"/>
            <a:endParaRPr lang="en-CA" dirty="0"/>
          </a:p>
        </p:txBody>
      </p:sp>
      <p:sp>
        <p:nvSpPr>
          <p:cNvPr id="5" name="TextBox 4"/>
          <p:cNvSpPr txBox="1"/>
          <p:nvPr/>
        </p:nvSpPr>
        <p:spPr>
          <a:xfrm>
            <a:off x="1043608" y="2204864"/>
            <a:ext cx="761747" cy="369332"/>
          </a:xfrm>
          <a:prstGeom prst="rect">
            <a:avLst/>
          </a:prstGeom>
          <a:noFill/>
        </p:spPr>
        <p:txBody>
          <a:bodyPr wrap="none" rtlCol="0">
            <a:spAutoFit/>
          </a:bodyPr>
          <a:lstStyle/>
          <a:p>
            <a:r>
              <a:rPr lang="en-CA" dirty="0" smtClean="0"/>
              <a:t>GO10</a:t>
            </a:r>
            <a:endParaRPr lang="en-CA" dirty="0"/>
          </a:p>
        </p:txBody>
      </p:sp>
    </p:spTree>
    <p:extLst>
      <p:ext uri="{BB962C8B-B14F-4D97-AF65-F5344CB8AC3E}">
        <p14:creationId xmlns:p14="http://schemas.microsoft.com/office/powerpoint/2010/main" val="2800691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Memory stages</a:t>
            </a:r>
            <a:endParaRPr lang="en-CA" dirty="0"/>
          </a:p>
        </p:txBody>
      </p:sp>
      <p:sp>
        <p:nvSpPr>
          <p:cNvPr id="3" name="Content Placeholder 2"/>
          <p:cNvSpPr>
            <a:spLocks noGrp="1"/>
          </p:cNvSpPr>
          <p:nvPr>
            <p:ph idx="1"/>
          </p:nvPr>
        </p:nvSpPr>
        <p:spPr/>
        <p:txBody>
          <a:bodyPr>
            <a:normAutofit fontScale="92500" lnSpcReduction="10000"/>
          </a:bodyPr>
          <a:lstStyle/>
          <a:p>
            <a:r>
              <a:rPr lang="en-CA" dirty="0" smtClean="0">
                <a:solidFill>
                  <a:srgbClr val="FF0000"/>
                </a:solidFill>
              </a:rPr>
              <a:t>LONG-TERM</a:t>
            </a:r>
            <a:r>
              <a:rPr lang="en-CA" dirty="0" smtClean="0"/>
              <a:t>:</a:t>
            </a:r>
          </a:p>
          <a:p>
            <a:pPr lvl="1"/>
            <a:r>
              <a:rPr lang="en-CA" dirty="0" smtClean="0">
                <a:solidFill>
                  <a:srgbClr val="FF0000"/>
                </a:solidFill>
              </a:rPr>
              <a:t>Semantic</a:t>
            </a:r>
            <a:r>
              <a:rPr lang="en-CA" dirty="0" smtClean="0"/>
              <a:t> (knowledge of language and grammar)</a:t>
            </a:r>
          </a:p>
          <a:p>
            <a:pPr lvl="1"/>
            <a:r>
              <a:rPr lang="en-CA" dirty="0" smtClean="0">
                <a:solidFill>
                  <a:srgbClr val="FF0000"/>
                </a:solidFill>
              </a:rPr>
              <a:t>Episodic</a:t>
            </a:r>
            <a:r>
              <a:rPr lang="en-CA" dirty="0" smtClean="0"/>
              <a:t> (chronological retention of events of your life)</a:t>
            </a:r>
          </a:p>
          <a:p>
            <a:pPr lvl="1"/>
            <a:r>
              <a:rPr lang="en-CA" dirty="0" smtClean="0">
                <a:solidFill>
                  <a:srgbClr val="FF0000"/>
                </a:solidFill>
              </a:rPr>
              <a:t>Declarative</a:t>
            </a:r>
            <a:r>
              <a:rPr lang="en-CA" dirty="0" smtClean="0"/>
              <a:t> (conscious recall of information when needed)</a:t>
            </a:r>
          </a:p>
          <a:p>
            <a:pPr lvl="1"/>
            <a:r>
              <a:rPr lang="en-CA" dirty="0" smtClean="0">
                <a:solidFill>
                  <a:srgbClr val="FF0000"/>
                </a:solidFill>
              </a:rPr>
              <a:t>Procedural</a:t>
            </a:r>
            <a:r>
              <a:rPr lang="en-CA" dirty="0" smtClean="0"/>
              <a:t> (learned skills not requiring conscious recall)</a:t>
            </a:r>
          </a:p>
          <a:p>
            <a:pPr indent="0">
              <a:buNone/>
            </a:pPr>
            <a:endParaRPr lang="en-CA" dirty="0" smtClean="0"/>
          </a:p>
          <a:p>
            <a:pPr indent="0" algn="ctr">
              <a:lnSpc>
                <a:spcPct val="120000"/>
              </a:lnSpc>
              <a:buNone/>
            </a:pPr>
            <a:r>
              <a:rPr lang="en-CA" dirty="0" smtClean="0">
                <a:solidFill>
                  <a:srgbClr val="FF0000"/>
                </a:solidFill>
              </a:rPr>
              <a:t>Working</a:t>
            </a:r>
            <a:r>
              <a:rPr lang="en-CA" dirty="0" smtClean="0"/>
              <a:t> </a:t>
            </a:r>
            <a:r>
              <a:rPr lang="en-CA" dirty="0">
                <a:solidFill>
                  <a:srgbClr val="FF0000"/>
                </a:solidFill>
              </a:rPr>
              <a:t>memory</a:t>
            </a:r>
            <a:r>
              <a:rPr lang="en-CA" dirty="0"/>
              <a:t> includes short term memory </a:t>
            </a:r>
            <a:endParaRPr lang="en-CA" dirty="0" smtClean="0"/>
          </a:p>
          <a:p>
            <a:pPr indent="0" algn="ctr">
              <a:lnSpc>
                <a:spcPct val="120000"/>
              </a:lnSpc>
              <a:buNone/>
            </a:pPr>
            <a:r>
              <a:rPr lang="en-CA" dirty="0" smtClean="0"/>
              <a:t>AND</a:t>
            </a:r>
          </a:p>
          <a:p>
            <a:pPr indent="0" algn="ctr">
              <a:lnSpc>
                <a:spcPct val="120000"/>
              </a:lnSpc>
              <a:buNone/>
            </a:pPr>
            <a:r>
              <a:rPr lang="en-CA" dirty="0" smtClean="0"/>
              <a:t> </a:t>
            </a:r>
            <a:r>
              <a:rPr lang="en-CA" dirty="0"/>
              <a:t>information recalled from long term </a:t>
            </a:r>
            <a:r>
              <a:rPr lang="en-CA" dirty="0" smtClean="0"/>
              <a:t>memory</a:t>
            </a:r>
            <a:endParaRPr lang="en-CA" dirty="0"/>
          </a:p>
        </p:txBody>
      </p:sp>
      <p:sp>
        <p:nvSpPr>
          <p:cNvPr id="4" name="TextBox 3"/>
          <p:cNvSpPr txBox="1"/>
          <p:nvPr/>
        </p:nvSpPr>
        <p:spPr>
          <a:xfrm>
            <a:off x="971600" y="2204864"/>
            <a:ext cx="761747" cy="369332"/>
          </a:xfrm>
          <a:prstGeom prst="rect">
            <a:avLst/>
          </a:prstGeom>
          <a:noFill/>
        </p:spPr>
        <p:txBody>
          <a:bodyPr wrap="none" rtlCol="0">
            <a:spAutoFit/>
          </a:bodyPr>
          <a:lstStyle/>
          <a:p>
            <a:r>
              <a:rPr lang="en-CA" dirty="0" smtClean="0"/>
              <a:t>GO10</a:t>
            </a:r>
            <a:endParaRPr lang="en-CA" dirty="0"/>
          </a:p>
        </p:txBody>
      </p:sp>
    </p:spTree>
    <p:extLst>
      <p:ext uri="{BB962C8B-B14F-4D97-AF65-F5344CB8AC3E}">
        <p14:creationId xmlns:p14="http://schemas.microsoft.com/office/powerpoint/2010/main" val="3426532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Quiz 10-1</a:t>
            </a:r>
            <a:endParaRPr lang="en-CA" dirty="0"/>
          </a:p>
        </p:txBody>
      </p:sp>
      <p:sp>
        <p:nvSpPr>
          <p:cNvPr id="5" name="Text Placeholder 4"/>
          <p:cNvSpPr>
            <a:spLocks noGrp="1"/>
          </p:cNvSpPr>
          <p:nvPr>
            <p:ph type="body" idx="1"/>
          </p:nvPr>
        </p:nvSpPr>
        <p:spPr/>
        <p:txBody>
          <a:bodyPr/>
          <a:lstStyle/>
          <a:p>
            <a:endParaRPr lang="en-CA"/>
          </a:p>
        </p:txBody>
      </p:sp>
    </p:spTree>
    <p:extLst>
      <p:ext uri="{BB962C8B-B14F-4D97-AF65-F5344CB8AC3E}">
        <p14:creationId xmlns:p14="http://schemas.microsoft.com/office/powerpoint/2010/main" val="38880551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Declarative memory</a:t>
            </a:r>
            <a:endParaRPr lang="en-CA"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97275" y="2438400"/>
            <a:ext cx="3349450" cy="3048000"/>
          </a:xfrm>
        </p:spPr>
      </p:pic>
      <p:sp>
        <p:nvSpPr>
          <p:cNvPr id="7" name="TextBox 6"/>
          <p:cNvSpPr txBox="1"/>
          <p:nvPr/>
        </p:nvSpPr>
        <p:spPr>
          <a:xfrm>
            <a:off x="1403648" y="2708920"/>
            <a:ext cx="1728192" cy="430887"/>
          </a:xfrm>
          <a:prstGeom prst="rect">
            <a:avLst/>
          </a:prstGeom>
          <a:noFill/>
          <a:ln>
            <a:solidFill>
              <a:srgbClr val="7030A0"/>
            </a:solidFill>
          </a:ln>
        </p:spPr>
        <p:txBody>
          <a:bodyPr wrap="square" rtlCol="0">
            <a:spAutoFit/>
          </a:bodyPr>
          <a:lstStyle/>
          <a:p>
            <a:r>
              <a:rPr lang="en-CA" sz="1100" dirty="0" smtClean="0"/>
              <a:t>Cortex (storage ST &amp; LT of words, facts &amp; events)</a:t>
            </a:r>
            <a:endParaRPr lang="en-CA" sz="1100" dirty="0"/>
          </a:p>
        </p:txBody>
      </p:sp>
      <p:sp>
        <p:nvSpPr>
          <p:cNvPr id="8" name="TextBox 7"/>
          <p:cNvSpPr txBox="1"/>
          <p:nvPr/>
        </p:nvSpPr>
        <p:spPr>
          <a:xfrm>
            <a:off x="6156176" y="3009002"/>
            <a:ext cx="1989647" cy="261610"/>
          </a:xfrm>
          <a:prstGeom prst="rect">
            <a:avLst/>
          </a:prstGeom>
          <a:noFill/>
          <a:ln>
            <a:solidFill>
              <a:srgbClr val="7030A0"/>
            </a:solidFill>
          </a:ln>
        </p:spPr>
        <p:txBody>
          <a:bodyPr wrap="none" rtlCol="0">
            <a:spAutoFit/>
          </a:bodyPr>
          <a:lstStyle/>
          <a:p>
            <a:r>
              <a:rPr lang="en-CA" sz="1100" dirty="0" smtClean="0"/>
              <a:t>Thalamus (process sensory info) </a:t>
            </a:r>
            <a:endParaRPr lang="en-CA" sz="1100" dirty="0"/>
          </a:p>
        </p:txBody>
      </p:sp>
      <p:sp>
        <p:nvSpPr>
          <p:cNvPr id="9" name="TextBox 8"/>
          <p:cNvSpPr txBox="1"/>
          <p:nvPr/>
        </p:nvSpPr>
        <p:spPr>
          <a:xfrm>
            <a:off x="1434309" y="3632974"/>
            <a:ext cx="1380346" cy="600164"/>
          </a:xfrm>
          <a:prstGeom prst="rect">
            <a:avLst/>
          </a:prstGeom>
          <a:noFill/>
          <a:ln>
            <a:solidFill>
              <a:srgbClr val="7030A0"/>
            </a:solidFill>
          </a:ln>
        </p:spPr>
        <p:txBody>
          <a:bodyPr wrap="square" rtlCol="0">
            <a:spAutoFit/>
          </a:bodyPr>
          <a:lstStyle/>
          <a:p>
            <a:r>
              <a:rPr lang="en-CA" sz="1100" dirty="0" smtClean="0"/>
              <a:t>Amygdala (associate memories with emotions) </a:t>
            </a:r>
            <a:endParaRPr lang="en-CA" sz="1100" dirty="0"/>
          </a:p>
        </p:txBody>
      </p:sp>
      <p:sp>
        <p:nvSpPr>
          <p:cNvPr id="10" name="TextBox 9"/>
          <p:cNvSpPr txBox="1"/>
          <p:nvPr/>
        </p:nvSpPr>
        <p:spPr>
          <a:xfrm>
            <a:off x="1434309" y="4653136"/>
            <a:ext cx="1380346" cy="769441"/>
          </a:xfrm>
          <a:prstGeom prst="rect">
            <a:avLst/>
          </a:prstGeom>
          <a:noFill/>
          <a:ln>
            <a:solidFill>
              <a:srgbClr val="7030A0"/>
            </a:solidFill>
          </a:ln>
        </p:spPr>
        <p:txBody>
          <a:bodyPr wrap="square" rtlCol="0">
            <a:spAutoFit/>
          </a:bodyPr>
          <a:lstStyle/>
          <a:p>
            <a:r>
              <a:rPr lang="en-CA" sz="1100" dirty="0" smtClean="0"/>
              <a:t>Hippocampus (transfer words, facts &amp; events from ST to LT)</a:t>
            </a:r>
            <a:endParaRPr lang="en-CA" sz="1100" dirty="0"/>
          </a:p>
        </p:txBody>
      </p:sp>
    </p:spTree>
    <p:extLst>
      <p:ext uri="{BB962C8B-B14F-4D97-AF65-F5344CB8AC3E}">
        <p14:creationId xmlns:p14="http://schemas.microsoft.com/office/powerpoint/2010/main" val="350846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Retrieving information</a:t>
            </a:r>
            <a:endParaRPr lang="en-CA" dirty="0"/>
          </a:p>
        </p:txBody>
      </p:sp>
      <p:sp>
        <p:nvSpPr>
          <p:cNvPr id="3" name="Content Placeholder 2"/>
          <p:cNvSpPr>
            <a:spLocks noGrp="1"/>
          </p:cNvSpPr>
          <p:nvPr>
            <p:ph idx="1"/>
          </p:nvPr>
        </p:nvSpPr>
        <p:spPr/>
        <p:txBody>
          <a:bodyPr>
            <a:normAutofit lnSpcReduction="10000"/>
          </a:bodyPr>
          <a:lstStyle/>
          <a:p>
            <a:r>
              <a:rPr lang="en-CA" dirty="0" smtClean="0"/>
              <a:t>Brain organizes stored information to make it easy to retrieve</a:t>
            </a:r>
          </a:p>
          <a:p>
            <a:r>
              <a:rPr lang="en-CA" dirty="0" smtClean="0"/>
              <a:t>Capacity varies (</a:t>
            </a:r>
            <a:r>
              <a:rPr lang="en-CA" dirty="0" err="1" smtClean="0"/>
              <a:t>Rajan</a:t>
            </a:r>
            <a:r>
              <a:rPr lang="en-CA" dirty="0" smtClean="0"/>
              <a:t> – recited Pi to 30,000 decimals – can`t find keys or remember faces)</a:t>
            </a:r>
          </a:p>
          <a:p>
            <a:r>
              <a:rPr lang="en-CA" dirty="0" smtClean="0">
                <a:solidFill>
                  <a:srgbClr val="FF0000"/>
                </a:solidFill>
              </a:rPr>
              <a:t>Recognition</a:t>
            </a:r>
            <a:r>
              <a:rPr lang="en-CA" dirty="0" smtClean="0"/>
              <a:t>: identify object, idea, or situation as one you have (not) previously experienced</a:t>
            </a:r>
          </a:p>
          <a:p>
            <a:r>
              <a:rPr lang="en-CA" dirty="0" smtClean="0">
                <a:solidFill>
                  <a:srgbClr val="FF0000"/>
                </a:solidFill>
              </a:rPr>
              <a:t>Recall</a:t>
            </a:r>
            <a:r>
              <a:rPr lang="en-CA" dirty="0" smtClean="0"/>
              <a:t>: reconstruction of previously learned material</a:t>
            </a:r>
          </a:p>
          <a:p>
            <a:r>
              <a:rPr lang="en-CA" dirty="0" smtClean="0"/>
              <a:t>DEMO (did you see it?)</a:t>
            </a:r>
          </a:p>
        </p:txBody>
      </p:sp>
    </p:spTree>
    <p:extLst>
      <p:ext uri="{BB962C8B-B14F-4D97-AF65-F5344CB8AC3E}">
        <p14:creationId xmlns:p14="http://schemas.microsoft.com/office/powerpoint/2010/main" val="212977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Did you see it?</a:t>
            </a:r>
            <a:endParaRPr lang="en-CA" dirty="0"/>
          </a:p>
        </p:txBody>
      </p:sp>
      <p:sp>
        <p:nvSpPr>
          <p:cNvPr id="3" name="Content Placeholder 2"/>
          <p:cNvSpPr>
            <a:spLocks noGrp="1"/>
          </p:cNvSpPr>
          <p:nvPr>
            <p:ph idx="1"/>
          </p:nvPr>
        </p:nvSpPr>
        <p:spPr/>
        <p:txBody>
          <a:bodyPr/>
          <a:lstStyle/>
          <a:p>
            <a:r>
              <a:rPr lang="en-CA" dirty="0" smtClean="0"/>
              <a:t>After viewing the tray of familiar items for 15 seconds, recall as many as possible by writing them down</a:t>
            </a:r>
          </a:p>
          <a:p>
            <a:r>
              <a:rPr lang="en-CA" dirty="0" smtClean="0"/>
              <a:t>Compare your list to the following and note any discrepancies:</a:t>
            </a:r>
          </a:p>
          <a:p>
            <a:pPr marL="514350" lvl="1" indent="0">
              <a:buNone/>
            </a:pPr>
            <a:r>
              <a:rPr lang="en-CA" dirty="0" smtClean="0"/>
              <a:t>Pen		Ruler	Chalk	Pencil	</a:t>
            </a:r>
          </a:p>
          <a:p>
            <a:pPr marL="514350" lvl="1" indent="0">
              <a:buNone/>
            </a:pPr>
            <a:r>
              <a:rPr lang="en-CA" dirty="0" smtClean="0"/>
              <a:t>Stapler	Paper clip	Tape	Eraser	</a:t>
            </a:r>
          </a:p>
          <a:p>
            <a:pPr marL="514350" lvl="1" indent="0">
              <a:buNone/>
            </a:pPr>
            <a:r>
              <a:rPr lang="en-CA" dirty="0" smtClean="0"/>
              <a:t>Rubber band	Scissors	Marker	Highlighter</a:t>
            </a:r>
          </a:p>
          <a:p>
            <a:pPr marL="514350" lvl="1" indent="0">
              <a:buNone/>
            </a:pPr>
            <a:r>
              <a:rPr lang="en-CA" dirty="0" smtClean="0"/>
              <a:t>Lips		Ear	Hat	Shoes</a:t>
            </a:r>
          </a:p>
          <a:p>
            <a:r>
              <a:rPr lang="en-CA" dirty="0" smtClean="0"/>
              <a:t>Do you recall seeing all of these items now?</a:t>
            </a:r>
          </a:p>
        </p:txBody>
      </p:sp>
    </p:spTree>
    <p:extLst>
      <p:ext uri="{BB962C8B-B14F-4D97-AF65-F5344CB8AC3E}">
        <p14:creationId xmlns:p14="http://schemas.microsoft.com/office/powerpoint/2010/main" val="3700787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Memory alteration</a:t>
            </a:r>
            <a:endParaRPr lang="en-CA" dirty="0"/>
          </a:p>
        </p:txBody>
      </p:sp>
      <p:sp>
        <p:nvSpPr>
          <p:cNvPr id="3" name="Content Placeholder 2"/>
          <p:cNvSpPr>
            <a:spLocks noGrp="1"/>
          </p:cNvSpPr>
          <p:nvPr>
            <p:ph idx="1"/>
          </p:nvPr>
        </p:nvSpPr>
        <p:spPr/>
        <p:txBody>
          <a:bodyPr>
            <a:normAutofit lnSpcReduction="10000"/>
          </a:bodyPr>
          <a:lstStyle/>
          <a:p>
            <a:r>
              <a:rPr lang="en-CA" dirty="0" smtClean="0"/>
              <a:t>Memory is not a videotape recording</a:t>
            </a:r>
          </a:p>
          <a:p>
            <a:r>
              <a:rPr lang="en-CA" dirty="0" smtClean="0">
                <a:solidFill>
                  <a:srgbClr val="FF0000"/>
                </a:solidFill>
              </a:rPr>
              <a:t>Confabulation</a:t>
            </a:r>
            <a:r>
              <a:rPr lang="en-CA" dirty="0" smtClean="0"/>
              <a:t> = filling in gaps or inventing memories when reconstruction incomplete</a:t>
            </a:r>
          </a:p>
          <a:p>
            <a:r>
              <a:rPr lang="en-CA" dirty="0" smtClean="0">
                <a:solidFill>
                  <a:srgbClr val="FF0000"/>
                </a:solidFill>
              </a:rPr>
              <a:t>Schemas</a:t>
            </a:r>
            <a:r>
              <a:rPr lang="en-CA" dirty="0" smtClean="0"/>
              <a:t> (conceptual framework) affect our reconstruction (recall speed before car contacted or bumped or hit or smashed another car)</a:t>
            </a:r>
          </a:p>
          <a:p>
            <a:r>
              <a:rPr lang="en-CA" dirty="0" smtClean="0"/>
              <a:t>About 5 % of children (fewer adults) can recall very specific visual detail after brief exposure = </a:t>
            </a:r>
            <a:r>
              <a:rPr lang="en-CA" dirty="0" smtClean="0">
                <a:solidFill>
                  <a:srgbClr val="FF0000"/>
                </a:solidFill>
              </a:rPr>
              <a:t>eidetic</a:t>
            </a:r>
            <a:r>
              <a:rPr lang="en-CA" dirty="0" smtClean="0"/>
              <a:t> (aka photographic) memory</a:t>
            </a:r>
            <a:endParaRPr lang="en-CA" dirty="0"/>
          </a:p>
        </p:txBody>
      </p:sp>
    </p:spTree>
    <p:extLst>
      <p:ext uri="{BB962C8B-B14F-4D97-AF65-F5344CB8AC3E}">
        <p14:creationId xmlns:p14="http://schemas.microsoft.com/office/powerpoint/2010/main" val="272120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Memory retrieval</a:t>
            </a:r>
            <a:endParaRPr lang="en-CA" dirty="0"/>
          </a:p>
        </p:txBody>
      </p:sp>
      <p:sp>
        <p:nvSpPr>
          <p:cNvPr id="3" name="Content Placeholder 2"/>
          <p:cNvSpPr>
            <a:spLocks noGrp="1"/>
          </p:cNvSpPr>
          <p:nvPr>
            <p:ph idx="1"/>
          </p:nvPr>
        </p:nvSpPr>
        <p:spPr/>
        <p:txBody>
          <a:bodyPr>
            <a:normAutofit lnSpcReduction="10000"/>
          </a:bodyPr>
          <a:lstStyle/>
          <a:p>
            <a:r>
              <a:rPr lang="en-CA" dirty="0" smtClean="0">
                <a:solidFill>
                  <a:srgbClr val="FF0000"/>
                </a:solidFill>
              </a:rPr>
              <a:t>Relearning</a:t>
            </a:r>
            <a:r>
              <a:rPr lang="en-CA" dirty="0" smtClean="0"/>
              <a:t> = declarative AND procedural memory (poem learned in childhood)</a:t>
            </a:r>
          </a:p>
          <a:p>
            <a:r>
              <a:rPr lang="en-CA" dirty="0" smtClean="0">
                <a:solidFill>
                  <a:srgbClr val="FF0000"/>
                </a:solidFill>
              </a:rPr>
              <a:t>State-dependent</a:t>
            </a:r>
            <a:r>
              <a:rPr lang="en-CA" dirty="0" smtClean="0"/>
              <a:t> (return to place where you remembered)</a:t>
            </a:r>
          </a:p>
          <a:p>
            <a:r>
              <a:rPr lang="en-CA" dirty="0" smtClean="0"/>
              <a:t>Forgetting:</a:t>
            </a:r>
          </a:p>
          <a:p>
            <a:pPr lvl="1"/>
            <a:r>
              <a:rPr lang="en-CA" dirty="0" smtClean="0">
                <a:solidFill>
                  <a:srgbClr val="FF0000"/>
                </a:solidFill>
              </a:rPr>
              <a:t>Decay</a:t>
            </a:r>
            <a:r>
              <a:rPr lang="en-CA" dirty="0" smtClean="0"/>
              <a:t> = fading away of memory over time</a:t>
            </a:r>
          </a:p>
          <a:p>
            <a:pPr lvl="2"/>
            <a:r>
              <a:rPr lang="en-CA" sz="1200" dirty="0" smtClean="0"/>
              <a:t>Hypnosis, meditation, brain stimulation can recover “forgotten” memories</a:t>
            </a:r>
          </a:p>
          <a:p>
            <a:pPr lvl="1"/>
            <a:r>
              <a:rPr lang="en-CA" dirty="0" smtClean="0">
                <a:solidFill>
                  <a:srgbClr val="FF0000"/>
                </a:solidFill>
              </a:rPr>
              <a:t>Interference</a:t>
            </a:r>
            <a:r>
              <a:rPr lang="en-CA" dirty="0" smtClean="0"/>
              <a:t> = blockage by previous or subsequent memories (phone numbers)</a:t>
            </a:r>
          </a:p>
          <a:p>
            <a:pPr lvl="1"/>
            <a:r>
              <a:rPr lang="en-CA" dirty="0" smtClean="0">
                <a:solidFill>
                  <a:srgbClr val="FF0000"/>
                </a:solidFill>
              </a:rPr>
              <a:t>Repression</a:t>
            </a:r>
            <a:r>
              <a:rPr lang="en-CA" dirty="0" smtClean="0"/>
              <a:t> = subconscious blocking of traumatic memories</a:t>
            </a:r>
            <a:endParaRPr lang="en-CA" dirty="0"/>
          </a:p>
        </p:txBody>
      </p:sp>
    </p:spTree>
    <p:extLst>
      <p:ext uri="{BB962C8B-B14F-4D97-AF65-F5344CB8AC3E}">
        <p14:creationId xmlns:p14="http://schemas.microsoft.com/office/powerpoint/2010/main" val="273500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Classical conditioning</a:t>
            </a:r>
            <a:endParaRPr lang="en-CA" dirty="0"/>
          </a:p>
        </p:txBody>
      </p:sp>
      <p:pic>
        <p:nvPicPr>
          <p:cNvPr id="9" name="Content Placeholder 8"/>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648200" y="2872317"/>
            <a:ext cx="3124200" cy="2256366"/>
          </a:xfrm>
        </p:spPr>
      </p:pic>
      <p:sp>
        <p:nvSpPr>
          <p:cNvPr id="8" name="Content Placeholder 7"/>
          <p:cNvSpPr>
            <a:spLocks noGrp="1"/>
          </p:cNvSpPr>
          <p:nvPr>
            <p:ph sz="quarter" idx="13"/>
          </p:nvPr>
        </p:nvSpPr>
        <p:spPr/>
        <p:txBody>
          <a:bodyPr>
            <a:normAutofit fontScale="85000" lnSpcReduction="10000"/>
          </a:bodyPr>
          <a:lstStyle/>
          <a:p>
            <a:r>
              <a:rPr lang="en-CA" dirty="0" smtClean="0">
                <a:solidFill>
                  <a:srgbClr val="FF0000"/>
                </a:solidFill>
              </a:rPr>
              <a:t>Learning</a:t>
            </a:r>
            <a:r>
              <a:rPr lang="en-CA" dirty="0" smtClean="0"/>
              <a:t> = relatively permanent change in behavior that results from experience</a:t>
            </a:r>
          </a:p>
          <a:p>
            <a:r>
              <a:rPr lang="en-CA" dirty="0" smtClean="0"/>
              <a:t>Plato </a:t>
            </a:r>
            <a:r>
              <a:rPr lang="en-CA" dirty="0"/>
              <a:t>believed </a:t>
            </a:r>
            <a:r>
              <a:rPr lang="en-CA" dirty="0">
                <a:solidFill>
                  <a:srgbClr val="FF0000"/>
                </a:solidFill>
              </a:rPr>
              <a:t>association</a:t>
            </a:r>
            <a:r>
              <a:rPr lang="en-CA" dirty="0"/>
              <a:t> is the key to learning and </a:t>
            </a:r>
            <a:r>
              <a:rPr lang="en-CA" dirty="0" smtClean="0"/>
              <a:t>memory</a:t>
            </a:r>
          </a:p>
          <a:p>
            <a:r>
              <a:rPr lang="en-CA" dirty="0" smtClean="0">
                <a:solidFill>
                  <a:srgbClr val="FF0000"/>
                </a:solidFill>
              </a:rPr>
              <a:t>Classical</a:t>
            </a:r>
            <a:r>
              <a:rPr lang="en-CA" dirty="0" smtClean="0"/>
              <a:t> </a:t>
            </a:r>
            <a:r>
              <a:rPr lang="en-CA" dirty="0" smtClean="0">
                <a:solidFill>
                  <a:srgbClr val="FF0000"/>
                </a:solidFill>
              </a:rPr>
              <a:t>conditioning</a:t>
            </a:r>
            <a:r>
              <a:rPr lang="en-CA" dirty="0" smtClean="0"/>
              <a:t> = learning procedure in which associations are made between a neutral stimulus and a natural stimulus</a:t>
            </a:r>
          </a:p>
          <a:p>
            <a:pPr indent="0">
              <a:buNone/>
            </a:pPr>
            <a:endParaRPr lang="en-CA" dirty="0"/>
          </a:p>
        </p:txBody>
      </p:sp>
    </p:spTree>
    <p:extLst>
      <p:ext uri="{BB962C8B-B14F-4D97-AF65-F5344CB8AC3E}">
        <p14:creationId xmlns:p14="http://schemas.microsoft.com/office/powerpoint/2010/main" val="26072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Memory improvement</a:t>
            </a:r>
            <a:endParaRPr lang="en-CA" dirty="0"/>
          </a:p>
        </p:txBody>
      </p:sp>
      <p:sp>
        <p:nvSpPr>
          <p:cNvPr id="3" name="Content Placeholder 2"/>
          <p:cNvSpPr>
            <a:spLocks noGrp="1"/>
          </p:cNvSpPr>
          <p:nvPr>
            <p:ph idx="1"/>
          </p:nvPr>
        </p:nvSpPr>
        <p:spPr/>
        <p:txBody>
          <a:bodyPr/>
          <a:lstStyle/>
          <a:p>
            <a:r>
              <a:rPr lang="en-CA" dirty="0" smtClean="0">
                <a:solidFill>
                  <a:srgbClr val="FF0000"/>
                </a:solidFill>
              </a:rPr>
              <a:t>Elaborative rehearsal</a:t>
            </a:r>
            <a:r>
              <a:rPr lang="en-CA" dirty="0" smtClean="0"/>
              <a:t> = linking new information to material already known</a:t>
            </a:r>
          </a:p>
          <a:p>
            <a:r>
              <a:rPr lang="en-CA" dirty="0" smtClean="0">
                <a:solidFill>
                  <a:srgbClr val="FF0000"/>
                </a:solidFill>
              </a:rPr>
              <a:t>Mnemonic devices</a:t>
            </a:r>
            <a:r>
              <a:rPr lang="en-CA" dirty="0" smtClean="0"/>
              <a:t> = using associations to memorize and retrieve information (HOMES, EGBDF, method of loci)</a:t>
            </a:r>
            <a:endParaRPr lang="en-CA" dirty="0"/>
          </a:p>
        </p:txBody>
      </p:sp>
    </p:spTree>
    <p:extLst>
      <p:ext uri="{BB962C8B-B14F-4D97-AF65-F5344CB8AC3E}">
        <p14:creationId xmlns:p14="http://schemas.microsoft.com/office/powerpoint/2010/main" val="4029248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CA" dirty="0" smtClean="0"/>
              <a:t>Quiz 10-2</a:t>
            </a:r>
            <a:br>
              <a:rPr lang="en-CA" dirty="0" smtClean="0"/>
            </a:br>
            <a:r>
              <a:rPr lang="en-CA" sz="2400" dirty="0" smtClean="0"/>
              <a:t>Memory and Thought (RA 10)</a:t>
            </a:r>
            <a:br>
              <a:rPr lang="en-CA" sz="2400" dirty="0" smtClean="0"/>
            </a:br>
            <a:r>
              <a:rPr lang="en-CA" sz="2400" dirty="0" smtClean="0"/>
              <a:t>personality, cognition and memory (</a:t>
            </a:r>
            <a:r>
              <a:rPr lang="en-CA" sz="2400" dirty="0" err="1" smtClean="0"/>
              <a:t>ea</a:t>
            </a:r>
            <a:r>
              <a:rPr lang="en-CA" sz="2400" dirty="0" smtClean="0"/>
              <a:t> 10)</a:t>
            </a:r>
            <a:br>
              <a:rPr lang="en-CA" sz="2400" dirty="0" smtClean="0"/>
            </a:br>
            <a:r>
              <a:rPr lang="en-CA" sz="2400" dirty="0" smtClean="0"/>
              <a:t>influencing memory (</a:t>
            </a:r>
            <a:r>
              <a:rPr lang="en-CA" sz="2400" dirty="0" err="1" smtClean="0"/>
              <a:t>aa</a:t>
            </a:r>
            <a:r>
              <a:rPr lang="en-CA" sz="2400" dirty="0" smtClean="0"/>
              <a:t> 10)</a:t>
            </a:r>
            <a:endParaRPr lang="en-CA" dirty="0"/>
          </a:p>
        </p:txBody>
      </p:sp>
      <p:sp>
        <p:nvSpPr>
          <p:cNvPr id="5" name="Text Placeholder 4"/>
          <p:cNvSpPr>
            <a:spLocks noGrp="1"/>
          </p:cNvSpPr>
          <p:nvPr>
            <p:ph type="body" idx="1"/>
          </p:nvPr>
        </p:nvSpPr>
        <p:spPr/>
        <p:txBody>
          <a:bodyPr/>
          <a:lstStyle/>
          <a:p>
            <a:endParaRPr lang="en-CA"/>
          </a:p>
        </p:txBody>
      </p:sp>
    </p:spTree>
    <p:extLst>
      <p:ext uri="{BB962C8B-B14F-4D97-AF65-F5344CB8AC3E}">
        <p14:creationId xmlns:p14="http://schemas.microsoft.com/office/powerpoint/2010/main" val="8403799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Thinking and problem solving</a:t>
            </a:r>
            <a:endParaRPr lang="en-CA" dirty="0"/>
          </a:p>
        </p:txBody>
      </p:sp>
      <p:sp>
        <p:nvSpPr>
          <p:cNvPr id="3" name="Content Placeholder 2"/>
          <p:cNvSpPr>
            <a:spLocks noGrp="1"/>
          </p:cNvSpPr>
          <p:nvPr>
            <p:ph idx="1"/>
          </p:nvPr>
        </p:nvSpPr>
        <p:spPr/>
        <p:txBody>
          <a:bodyPr/>
          <a:lstStyle/>
          <a:p>
            <a:r>
              <a:rPr lang="en-CA" dirty="0" smtClean="0">
                <a:solidFill>
                  <a:srgbClr val="FF0000"/>
                </a:solidFill>
              </a:rPr>
              <a:t>Thinking</a:t>
            </a:r>
            <a:r>
              <a:rPr lang="en-CA" dirty="0" smtClean="0"/>
              <a:t> = changing and reorganizing the information stored in memory to create new information</a:t>
            </a:r>
          </a:p>
          <a:p>
            <a:r>
              <a:rPr lang="en-CA" dirty="0" smtClean="0"/>
              <a:t>Copernicus made a radical assumption about the movement of the planets in the heavens</a:t>
            </a:r>
            <a:endParaRPr lang="en-CA" dirty="0"/>
          </a:p>
        </p:txBody>
      </p:sp>
    </p:spTree>
    <p:extLst>
      <p:ext uri="{BB962C8B-B14F-4D97-AF65-F5344CB8AC3E}">
        <p14:creationId xmlns:p14="http://schemas.microsoft.com/office/powerpoint/2010/main" val="363148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Units of thought</a:t>
            </a:r>
            <a:endParaRPr lang="en-CA" dirty="0"/>
          </a:p>
        </p:txBody>
      </p:sp>
      <p:sp>
        <p:nvSpPr>
          <p:cNvPr id="3" name="Content Placeholder 2"/>
          <p:cNvSpPr>
            <a:spLocks noGrp="1"/>
          </p:cNvSpPr>
          <p:nvPr>
            <p:ph idx="1"/>
          </p:nvPr>
        </p:nvSpPr>
        <p:spPr/>
        <p:txBody>
          <a:bodyPr/>
          <a:lstStyle/>
          <a:p>
            <a:r>
              <a:rPr lang="en-CA" dirty="0" smtClean="0">
                <a:solidFill>
                  <a:srgbClr val="FF0000"/>
                </a:solidFill>
              </a:rPr>
              <a:t>Image</a:t>
            </a:r>
            <a:r>
              <a:rPr lang="en-CA" dirty="0" smtClean="0"/>
              <a:t> </a:t>
            </a:r>
            <a:r>
              <a:rPr lang="en-CA" dirty="0"/>
              <a:t>= </a:t>
            </a:r>
            <a:r>
              <a:rPr lang="en-CA" dirty="0" smtClean="0"/>
              <a:t>mental </a:t>
            </a:r>
            <a:r>
              <a:rPr lang="en-CA" dirty="0"/>
              <a:t>representation of an event or </a:t>
            </a:r>
            <a:r>
              <a:rPr lang="en-CA" dirty="0" smtClean="0"/>
              <a:t>object (</a:t>
            </a:r>
            <a:r>
              <a:rPr lang="en-CA" dirty="0" smtClean="0">
                <a:solidFill>
                  <a:srgbClr val="FF0000"/>
                </a:solidFill>
              </a:rPr>
              <a:t>most primitive</a:t>
            </a:r>
            <a:r>
              <a:rPr lang="en-CA" dirty="0" smtClean="0"/>
              <a:t>)</a:t>
            </a:r>
          </a:p>
          <a:p>
            <a:pPr marL="514350" lvl="1" indent="0">
              <a:buNone/>
            </a:pPr>
            <a:endParaRPr lang="en-CA" dirty="0"/>
          </a:p>
          <a:p>
            <a:pPr lvl="1"/>
            <a:endParaRPr lang="en-C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522207"/>
            <a:ext cx="5067076" cy="2277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156177" y="4005064"/>
            <a:ext cx="2016224" cy="923330"/>
          </a:xfrm>
          <a:prstGeom prst="rect">
            <a:avLst/>
          </a:prstGeom>
          <a:noFill/>
        </p:spPr>
        <p:txBody>
          <a:bodyPr wrap="square" rtlCol="0">
            <a:spAutoFit/>
          </a:bodyPr>
          <a:lstStyle/>
          <a:p>
            <a:r>
              <a:rPr lang="en-CA" dirty="0" smtClean="0"/>
              <a:t>Shepard &amp; Metzler mental rotation experiment (1971)</a:t>
            </a:r>
            <a:endParaRPr lang="en-CA" dirty="0"/>
          </a:p>
        </p:txBody>
      </p:sp>
      <p:sp>
        <p:nvSpPr>
          <p:cNvPr id="6" name="TextBox 5"/>
          <p:cNvSpPr txBox="1"/>
          <p:nvPr/>
        </p:nvSpPr>
        <p:spPr>
          <a:xfrm>
            <a:off x="971600" y="2204864"/>
            <a:ext cx="761747" cy="369332"/>
          </a:xfrm>
          <a:prstGeom prst="rect">
            <a:avLst/>
          </a:prstGeom>
          <a:noFill/>
        </p:spPr>
        <p:txBody>
          <a:bodyPr wrap="none" rtlCol="0">
            <a:spAutoFit/>
          </a:bodyPr>
          <a:lstStyle/>
          <a:p>
            <a:r>
              <a:rPr lang="en-CA" dirty="0" smtClean="0"/>
              <a:t>GO11</a:t>
            </a:r>
            <a:endParaRPr lang="en-CA" dirty="0"/>
          </a:p>
        </p:txBody>
      </p:sp>
    </p:spTree>
    <p:extLst>
      <p:ext uri="{BB962C8B-B14F-4D97-AF65-F5344CB8AC3E}">
        <p14:creationId xmlns:p14="http://schemas.microsoft.com/office/powerpoint/2010/main" val="371456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Units of thought</a:t>
            </a:r>
            <a:endParaRPr lang="en-CA" dirty="0"/>
          </a:p>
        </p:txBody>
      </p:sp>
      <p:sp>
        <p:nvSpPr>
          <p:cNvPr id="3" name="Content Placeholder 2"/>
          <p:cNvSpPr>
            <a:spLocks noGrp="1"/>
          </p:cNvSpPr>
          <p:nvPr>
            <p:ph idx="1"/>
          </p:nvPr>
        </p:nvSpPr>
        <p:spPr/>
        <p:txBody>
          <a:bodyPr>
            <a:normAutofit fontScale="92500" lnSpcReduction="20000"/>
          </a:bodyPr>
          <a:lstStyle/>
          <a:p>
            <a:r>
              <a:rPr lang="en-CA" dirty="0" smtClean="0">
                <a:solidFill>
                  <a:srgbClr val="FF0000"/>
                </a:solidFill>
              </a:rPr>
              <a:t>Symbol</a:t>
            </a:r>
            <a:r>
              <a:rPr lang="en-CA" dirty="0" smtClean="0"/>
              <a:t> = abstract unit of thought that represents an object or quality (most common – words)</a:t>
            </a:r>
          </a:p>
          <a:p>
            <a:r>
              <a:rPr lang="en-CA" dirty="0" smtClean="0">
                <a:solidFill>
                  <a:srgbClr val="FF0000"/>
                </a:solidFill>
              </a:rPr>
              <a:t>Concept</a:t>
            </a:r>
            <a:r>
              <a:rPr lang="en-CA" dirty="0" smtClean="0"/>
              <a:t> = class of objects or events with certain common attributes or the attributes themselves (i.e. animals, music, school subjects, holidays)</a:t>
            </a:r>
          </a:p>
          <a:p>
            <a:r>
              <a:rPr lang="en-CA" dirty="0" smtClean="0">
                <a:solidFill>
                  <a:srgbClr val="FF0000"/>
                </a:solidFill>
              </a:rPr>
              <a:t>Prototype</a:t>
            </a:r>
            <a:r>
              <a:rPr lang="en-CA" dirty="0" smtClean="0"/>
              <a:t> = representative example of a concept (i.e. dog, rap, psychology, Mothers Day)</a:t>
            </a:r>
          </a:p>
          <a:p>
            <a:r>
              <a:rPr lang="en-CA" dirty="0" smtClean="0">
                <a:solidFill>
                  <a:srgbClr val="FF0000"/>
                </a:solidFill>
              </a:rPr>
              <a:t>Rule</a:t>
            </a:r>
            <a:r>
              <a:rPr lang="en-CA" dirty="0" smtClean="0"/>
              <a:t> = statement of a relation between concepts (more complex) (i.e. you can’t be in two places at the same time)</a:t>
            </a:r>
          </a:p>
          <a:p>
            <a:pPr lvl="1"/>
            <a:endParaRPr lang="en-CA" dirty="0"/>
          </a:p>
          <a:p>
            <a:pPr lvl="1"/>
            <a:endParaRPr lang="en-CA" dirty="0"/>
          </a:p>
        </p:txBody>
      </p:sp>
      <p:sp>
        <p:nvSpPr>
          <p:cNvPr id="4" name="TextBox 3"/>
          <p:cNvSpPr txBox="1"/>
          <p:nvPr/>
        </p:nvSpPr>
        <p:spPr>
          <a:xfrm>
            <a:off x="971600" y="2204864"/>
            <a:ext cx="761747" cy="369332"/>
          </a:xfrm>
          <a:prstGeom prst="rect">
            <a:avLst/>
          </a:prstGeom>
          <a:noFill/>
        </p:spPr>
        <p:txBody>
          <a:bodyPr wrap="none" rtlCol="0">
            <a:spAutoFit/>
          </a:bodyPr>
          <a:lstStyle/>
          <a:p>
            <a:r>
              <a:rPr lang="en-CA" dirty="0" smtClean="0"/>
              <a:t>GO11</a:t>
            </a:r>
            <a:endParaRPr lang="en-CA" dirty="0"/>
          </a:p>
        </p:txBody>
      </p:sp>
    </p:spTree>
    <p:extLst>
      <p:ext uri="{BB962C8B-B14F-4D97-AF65-F5344CB8AC3E}">
        <p14:creationId xmlns:p14="http://schemas.microsoft.com/office/powerpoint/2010/main" val="1565109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Kinds of thinking</a:t>
            </a:r>
            <a:endParaRPr lang="en-CA" dirty="0"/>
          </a:p>
        </p:txBody>
      </p:sp>
      <p:sp>
        <p:nvSpPr>
          <p:cNvPr id="3" name="Content Placeholder 2"/>
          <p:cNvSpPr>
            <a:spLocks noGrp="1"/>
          </p:cNvSpPr>
          <p:nvPr>
            <p:ph idx="1"/>
          </p:nvPr>
        </p:nvSpPr>
        <p:spPr/>
        <p:txBody>
          <a:bodyPr>
            <a:normAutofit fontScale="92500" lnSpcReduction="20000"/>
          </a:bodyPr>
          <a:lstStyle/>
          <a:p>
            <a:r>
              <a:rPr lang="en-CA" dirty="0" smtClean="0">
                <a:solidFill>
                  <a:srgbClr val="FF0000"/>
                </a:solidFill>
              </a:rPr>
              <a:t>Directed or convergent</a:t>
            </a:r>
            <a:r>
              <a:rPr lang="en-CA" dirty="0" smtClean="0"/>
              <a:t>: systematic and logical attempt to reach a specific goal, such as the solution to a problem</a:t>
            </a:r>
          </a:p>
          <a:p>
            <a:pPr lvl="1"/>
            <a:r>
              <a:rPr lang="en-CA" dirty="0" smtClean="0"/>
              <a:t>Depends on symbols, concepts and rules (i.e. math, hunger, poverty, illness)</a:t>
            </a:r>
          </a:p>
          <a:p>
            <a:r>
              <a:rPr lang="en-CA" dirty="0" err="1" smtClean="0">
                <a:solidFill>
                  <a:srgbClr val="FF0000"/>
                </a:solidFill>
              </a:rPr>
              <a:t>Nondirected</a:t>
            </a:r>
            <a:r>
              <a:rPr lang="en-CA" dirty="0" smtClean="0">
                <a:solidFill>
                  <a:srgbClr val="FF0000"/>
                </a:solidFill>
              </a:rPr>
              <a:t> or divergent</a:t>
            </a:r>
            <a:r>
              <a:rPr lang="en-CA" dirty="0" smtClean="0"/>
              <a:t>: free flow of thoughts with no particular goal or plan</a:t>
            </a:r>
          </a:p>
          <a:p>
            <a:pPr lvl="1"/>
            <a:r>
              <a:rPr lang="en-CA" dirty="0" smtClean="0"/>
              <a:t>Usually rich with imagery and feelings (i.e. daydreams, fantasies, reveries, escaping boredom / worry, unexpected scientific or artistic insights)</a:t>
            </a:r>
          </a:p>
          <a:p>
            <a:r>
              <a:rPr lang="en-CA" dirty="0" smtClean="0">
                <a:solidFill>
                  <a:srgbClr val="FF0000"/>
                </a:solidFill>
              </a:rPr>
              <a:t>Metacognition</a:t>
            </a:r>
            <a:r>
              <a:rPr lang="en-CA" dirty="0" smtClean="0"/>
              <a:t>: awareness of or thinking about one’s own cognitive processes (i.e. changing strategy when problem solving unsuccessful)</a:t>
            </a:r>
          </a:p>
        </p:txBody>
      </p:sp>
      <p:sp>
        <p:nvSpPr>
          <p:cNvPr id="4" name="TextBox 3"/>
          <p:cNvSpPr txBox="1"/>
          <p:nvPr/>
        </p:nvSpPr>
        <p:spPr>
          <a:xfrm>
            <a:off x="971600" y="2204864"/>
            <a:ext cx="761747" cy="369332"/>
          </a:xfrm>
          <a:prstGeom prst="rect">
            <a:avLst/>
          </a:prstGeom>
          <a:noFill/>
        </p:spPr>
        <p:txBody>
          <a:bodyPr wrap="none" rtlCol="0">
            <a:spAutoFit/>
          </a:bodyPr>
          <a:lstStyle/>
          <a:p>
            <a:r>
              <a:rPr lang="en-CA" dirty="0" smtClean="0"/>
              <a:t>GO11</a:t>
            </a:r>
            <a:endParaRPr lang="en-CA" dirty="0"/>
          </a:p>
        </p:txBody>
      </p:sp>
    </p:spTree>
    <p:extLst>
      <p:ext uri="{BB962C8B-B14F-4D97-AF65-F5344CB8AC3E}">
        <p14:creationId xmlns:p14="http://schemas.microsoft.com/office/powerpoint/2010/main" val="4097982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Directed </a:t>
            </a:r>
            <a:r>
              <a:rPr lang="en-CA" dirty="0" err="1" smtClean="0"/>
              <a:t>vs</a:t>
            </a:r>
            <a:r>
              <a:rPr lang="en-CA" dirty="0" smtClean="0"/>
              <a:t> </a:t>
            </a:r>
            <a:r>
              <a:rPr lang="en-CA" dirty="0" err="1" smtClean="0"/>
              <a:t>nondirected</a:t>
            </a:r>
            <a:r>
              <a:rPr lang="en-CA" dirty="0" smtClean="0"/>
              <a:t> thinking</a:t>
            </a:r>
            <a:endParaRPr lang="en-CA" dirty="0"/>
          </a:p>
        </p:txBody>
      </p:sp>
      <p:sp>
        <p:nvSpPr>
          <p:cNvPr id="3" name="Content Placeholder 2"/>
          <p:cNvSpPr>
            <a:spLocks noGrp="1"/>
          </p:cNvSpPr>
          <p:nvPr>
            <p:ph idx="1"/>
          </p:nvPr>
        </p:nvSpPr>
        <p:spPr/>
        <p:txBody>
          <a:bodyPr/>
          <a:lstStyle/>
          <a:p>
            <a:r>
              <a:rPr lang="en-CA" dirty="0" smtClean="0"/>
              <a:t>Read psychologist Edward De Bono’s problem aloud</a:t>
            </a:r>
          </a:p>
          <a:p>
            <a:r>
              <a:rPr lang="en-CA" dirty="0" smtClean="0"/>
              <a:t>You have 2 minutes to solve it</a:t>
            </a:r>
          </a:p>
        </p:txBody>
      </p:sp>
    </p:spTree>
    <p:extLst>
      <p:ext uri="{BB962C8B-B14F-4D97-AF65-F5344CB8AC3E}">
        <p14:creationId xmlns:p14="http://schemas.microsoft.com/office/powerpoint/2010/main" val="1758640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strategies</a:t>
            </a:r>
            <a:endParaRPr lang="en-CA" dirty="0"/>
          </a:p>
        </p:txBody>
      </p:sp>
      <p:sp>
        <p:nvSpPr>
          <p:cNvPr id="3" name="Content Placeholder 2"/>
          <p:cNvSpPr>
            <a:spLocks noGrp="1"/>
          </p:cNvSpPr>
          <p:nvPr>
            <p:ph idx="1"/>
          </p:nvPr>
        </p:nvSpPr>
        <p:spPr/>
        <p:txBody>
          <a:bodyPr>
            <a:normAutofit fontScale="92500" lnSpcReduction="20000"/>
          </a:bodyPr>
          <a:lstStyle/>
          <a:p>
            <a:r>
              <a:rPr lang="en-CA" dirty="0" smtClean="0"/>
              <a:t>Break down a complex problem into </a:t>
            </a:r>
            <a:r>
              <a:rPr lang="en-CA" dirty="0" err="1" smtClean="0"/>
              <a:t>subgoals</a:t>
            </a:r>
            <a:r>
              <a:rPr lang="en-CA" dirty="0" smtClean="0"/>
              <a:t>: intermediate steps toward a solution</a:t>
            </a:r>
          </a:p>
          <a:p>
            <a:r>
              <a:rPr lang="en-CA" dirty="0" smtClean="0">
                <a:solidFill>
                  <a:srgbClr val="FF0000"/>
                </a:solidFill>
              </a:rPr>
              <a:t>Algorithm</a:t>
            </a:r>
            <a:r>
              <a:rPr lang="en-CA" dirty="0" smtClean="0"/>
              <a:t>: step-by-step procedure or formula that will always result in the correct solution, although not necessarily the most efficient way (i.e. rules of multiplication, moves in chess, browse contact list) </a:t>
            </a:r>
          </a:p>
          <a:p>
            <a:r>
              <a:rPr lang="en-CA" dirty="0" smtClean="0">
                <a:solidFill>
                  <a:srgbClr val="FF0000"/>
                </a:solidFill>
              </a:rPr>
              <a:t>Heuristic</a:t>
            </a:r>
            <a:r>
              <a:rPr lang="en-CA" dirty="0" smtClean="0"/>
              <a:t>: a general strategy or role of thumb / shortcut, experimental, more flexible but may result in incorrect solution (i.e. crossword puzzles, coin flip prediction)</a:t>
            </a:r>
          </a:p>
          <a:p>
            <a:endParaRPr lang="en-CA" dirty="0"/>
          </a:p>
        </p:txBody>
      </p:sp>
    </p:spTree>
    <p:extLst>
      <p:ext uri="{BB962C8B-B14F-4D97-AF65-F5344CB8AC3E}">
        <p14:creationId xmlns:p14="http://schemas.microsoft.com/office/powerpoint/2010/main" val="3411261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obstacles</a:t>
            </a:r>
            <a:endParaRPr lang="en-CA" dirty="0"/>
          </a:p>
        </p:txBody>
      </p:sp>
      <p:sp>
        <p:nvSpPr>
          <p:cNvPr id="3" name="Content Placeholder 2"/>
          <p:cNvSpPr>
            <a:spLocks noGrp="1"/>
          </p:cNvSpPr>
          <p:nvPr>
            <p:ph idx="1"/>
          </p:nvPr>
        </p:nvSpPr>
        <p:spPr/>
        <p:txBody>
          <a:bodyPr/>
          <a:lstStyle/>
          <a:p>
            <a:r>
              <a:rPr lang="en-CA" dirty="0" smtClean="0">
                <a:solidFill>
                  <a:srgbClr val="FF0000"/>
                </a:solidFill>
              </a:rPr>
              <a:t>Mental set</a:t>
            </a:r>
            <a:r>
              <a:rPr lang="en-CA" dirty="0" smtClean="0"/>
              <a:t>  = habitual strategy or pattern of problem solving:</a:t>
            </a:r>
          </a:p>
          <a:p>
            <a:pPr lvl="1"/>
            <a:r>
              <a:rPr lang="en-CA" dirty="0" smtClean="0">
                <a:solidFill>
                  <a:srgbClr val="FF0000"/>
                </a:solidFill>
              </a:rPr>
              <a:t>Rigidity</a:t>
            </a:r>
            <a:r>
              <a:rPr lang="en-CA" dirty="0" smtClean="0"/>
              <a:t> = mental set interferes with problem solving</a:t>
            </a:r>
          </a:p>
          <a:p>
            <a:pPr lvl="1"/>
            <a:r>
              <a:rPr lang="en-CA" dirty="0" smtClean="0"/>
              <a:t>Problem: connect the dots</a:t>
            </a:r>
          </a:p>
          <a:p>
            <a:pPr lvl="1"/>
            <a:r>
              <a:rPr lang="en-CA" dirty="0" smtClean="0">
                <a:solidFill>
                  <a:srgbClr val="FF0000"/>
                </a:solidFill>
              </a:rPr>
              <a:t>Functional fixedness</a:t>
            </a:r>
            <a:r>
              <a:rPr lang="en-CA" dirty="0" smtClean="0"/>
              <a:t> = inability to imagine new functions for familiar objects </a:t>
            </a:r>
          </a:p>
          <a:p>
            <a:pPr lvl="1"/>
            <a:r>
              <a:rPr lang="en-CA" dirty="0" smtClean="0"/>
              <a:t>Problem: use candle, matchbox, string, tacks to mount candle on wall and light it</a:t>
            </a:r>
          </a:p>
          <a:p>
            <a:pPr lvl="1"/>
            <a:r>
              <a:rPr lang="en-CA" dirty="0" smtClean="0"/>
              <a:t>Problem: arrange 6 toothpicks to form 4 equilateral triangles</a:t>
            </a:r>
            <a:endParaRPr lang="en-CA" dirty="0"/>
          </a:p>
        </p:txBody>
      </p:sp>
    </p:spTree>
    <p:extLst>
      <p:ext uri="{BB962C8B-B14F-4D97-AF65-F5344CB8AC3E}">
        <p14:creationId xmlns:p14="http://schemas.microsoft.com/office/powerpoint/2010/main" val="1876422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creativity</a:t>
            </a:r>
            <a:endParaRPr lang="en-CA" dirty="0"/>
          </a:p>
        </p:txBody>
      </p:sp>
      <p:sp>
        <p:nvSpPr>
          <p:cNvPr id="3" name="Content Placeholder 2"/>
          <p:cNvSpPr>
            <a:spLocks noGrp="1"/>
          </p:cNvSpPr>
          <p:nvPr>
            <p:ph idx="1"/>
          </p:nvPr>
        </p:nvSpPr>
        <p:spPr/>
        <p:txBody>
          <a:bodyPr/>
          <a:lstStyle/>
          <a:p>
            <a:r>
              <a:rPr lang="en-CA" dirty="0" smtClean="0">
                <a:solidFill>
                  <a:srgbClr val="FF0000"/>
                </a:solidFill>
              </a:rPr>
              <a:t>Creativity</a:t>
            </a:r>
            <a:r>
              <a:rPr lang="en-CA" dirty="0" smtClean="0"/>
              <a:t>: the capacity to use new information and/or abilities in a new and original way</a:t>
            </a:r>
          </a:p>
          <a:p>
            <a:pPr lvl="1"/>
            <a:r>
              <a:rPr lang="en-CA" dirty="0" smtClean="0">
                <a:solidFill>
                  <a:srgbClr val="FF0000"/>
                </a:solidFill>
              </a:rPr>
              <a:t>Flexibility</a:t>
            </a:r>
            <a:r>
              <a:rPr lang="en-CA" dirty="0" smtClean="0"/>
              <a:t> = the ability to overcome rigidity and generate original solutions (i.e. uses for a cardboard box)</a:t>
            </a:r>
          </a:p>
          <a:p>
            <a:pPr lvl="1"/>
            <a:r>
              <a:rPr lang="en-CA" dirty="0" smtClean="0">
                <a:solidFill>
                  <a:srgbClr val="FF0000"/>
                </a:solidFill>
              </a:rPr>
              <a:t>Recombination</a:t>
            </a:r>
            <a:r>
              <a:rPr lang="en-CA" dirty="0" smtClean="0"/>
              <a:t> = mentally rearranging the elements of a problem to arrive at an original solution (i.e. music, movies, sports, science)</a:t>
            </a:r>
          </a:p>
          <a:p>
            <a:pPr lvl="1"/>
            <a:r>
              <a:rPr lang="en-CA" dirty="0" smtClean="0">
                <a:solidFill>
                  <a:srgbClr val="FF0000"/>
                </a:solidFill>
              </a:rPr>
              <a:t>Insight</a:t>
            </a:r>
            <a:r>
              <a:rPr lang="en-CA" dirty="0" smtClean="0"/>
              <a:t> = the apparent sudden realization of the solution to a problem (i.e. chimp &amp; bananas, elephant &amp; leafy branch)</a:t>
            </a:r>
            <a:endParaRPr lang="en-CA" dirty="0"/>
          </a:p>
        </p:txBody>
      </p:sp>
    </p:spTree>
    <p:extLst>
      <p:ext uri="{BB962C8B-B14F-4D97-AF65-F5344CB8AC3E}">
        <p14:creationId xmlns:p14="http://schemas.microsoft.com/office/powerpoint/2010/main" val="3092688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Classical conditioning</a:t>
            </a:r>
            <a:endParaRPr lang="en-CA"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55289940"/>
              </p:ext>
            </p:extLst>
          </p:nvPr>
        </p:nvGraphicFramePr>
        <p:xfrm>
          <a:off x="1403648" y="2767779"/>
          <a:ext cx="6400800" cy="1752600"/>
        </p:xfrm>
        <a:graphic>
          <a:graphicData uri="http://schemas.openxmlformats.org/drawingml/2006/table">
            <a:tbl>
              <a:tblPr firstRow="1" bandRow="1">
                <a:tableStyleId>{5C22544A-7EE6-4342-B048-85BDC9FD1C3A}</a:tableStyleId>
              </a:tblPr>
              <a:tblGrid>
                <a:gridCol w="3200400"/>
                <a:gridCol w="3200400"/>
              </a:tblGrid>
              <a:tr h="370840">
                <a:tc>
                  <a:txBody>
                    <a:bodyPr/>
                    <a:lstStyle/>
                    <a:p>
                      <a:pPr algn="ctr"/>
                      <a:r>
                        <a:rPr lang="en-CA" dirty="0" smtClean="0"/>
                        <a:t>Type of Stimulus</a:t>
                      </a:r>
                      <a:endParaRPr lang="en-CA" dirty="0"/>
                    </a:p>
                  </a:txBody>
                  <a:tcPr/>
                </a:tc>
                <a:tc>
                  <a:txBody>
                    <a:bodyPr/>
                    <a:lstStyle/>
                    <a:p>
                      <a:pPr algn="ctr"/>
                      <a:r>
                        <a:rPr lang="en-CA" dirty="0" smtClean="0"/>
                        <a:t>Description </a:t>
                      </a:r>
                      <a:endParaRPr lang="en-CA" dirty="0"/>
                    </a:p>
                  </a:txBody>
                  <a:tcPr/>
                </a:tc>
              </a:tr>
              <a:tr h="370840">
                <a:tc>
                  <a:txBody>
                    <a:bodyPr/>
                    <a:lstStyle/>
                    <a:p>
                      <a:r>
                        <a:rPr lang="en-CA" dirty="0" smtClean="0"/>
                        <a:t>Neutral </a:t>
                      </a:r>
                      <a:endParaRPr lang="en-CA" dirty="0"/>
                    </a:p>
                  </a:txBody>
                  <a:tcPr/>
                </a:tc>
                <a:tc>
                  <a:txBody>
                    <a:bodyPr/>
                    <a:lstStyle/>
                    <a:p>
                      <a:r>
                        <a:rPr lang="en-CA" dirty="0" smtClean="0"/>
                        <a:t>No initial response elicited</a:t>
                      </a:r>
                      <a:endParaRPr lang="en-CA" dirty="0"/>
                    </a:p>
                  </a:txBody>
                  <a:tcPr/>
                </a:tc>
              </a:tr>
              <a:tr h="370840">
                <a:tc>
                  <a:txBody>
                    <a:bodyPr/>
                    <a:lstStyle/>
                    <a:p>
                      <a:r>
                        <a:rPr lang="en-CA" dirty="0" smtClean="0"/>
                        <a:t>Unconditioned  (UCS)</a:t>
                      </a:r>
                      <a:endParaRPr lang="en-CA" dirty="0"/>
                    </a:p>
                  </a:txBody>
                  <a:tcPr/>
                </a:tc>
                <a:tc>
                  <a:txBody>
                    <a:bodyPr/>
                    <a:lstStyle/>
                    <a:p>
                      <a:r>
                        <a:rPr lang="en-CA" dirty="0" smtClean="0"/>
                        <a:t>Predictable</a:t>
                      </a:r>
                      <a:r>
                        <a:rPr lang="en-CA" baseline="0" dirty="0" smtClean="0"/>
                        <a:t> response elicited</a:t>
                      </a:r>
                      <a:endParaRPr lang="en-CA" dirty="0"/>
                    </a:p>
                  </a:txBody>
                  <a:tcPr/>
                </a:tc>
              </a:tr>
              <a:tr h="370840">
                <a:tc>
                  <a:txBody>
                    <a:bodyPr/>
                    <a:lstStyle/>
                    <a:p>
                      <a:r>
                        <a:rPr lang="en-CA" dirty="0" smtClean="0"/>
                        <a:t>Conditioned (CS)</a:t>
                      </a:r>
                      <a:endParaRPr lang="en-CA" dirty="0"/>
                    </a:p>
                  </a:txBody>
                  <a:tcPr/>
                </a:tc>
                <a:tc>
                  <a:txBody>
                    <a:bodyPr/>
                    <a:lstStyle/>
                    <a:p>
                      <a:r>
                        <a:rPr lang="en-CA" dirty="0" smtClean="0"/>
                        <a:t>Once neutral, trained to elicit desired response</a:t>
                      </a:r>
                      <a:endParaRPr lang="en-CA" dirty="0"/>
                    </a:p>
                  </a:txBody>
                  <a:tcPr/>
                </a:tc>
              </a:tr>
            </a:tbl>
          </a:graphicData>
        </a:graphic>
      </p:graphicFrame>
      <p:sp>
        <p:nvSpPr>
          <p:cNvPr id="8" name="TextBox 7"/>
          <p:cNvSpPr txBox="1"/>
          <p:nvPr/>
        </p:nvSpPr>
        <p:spPr>
          <a:xfrm>
            <a:off x="1326969" y="2319163"/>
            <a:ext cx="652743" cy="369332"/>
          </a:xfrm>
          <a:prstGeom prst="rect">
            <a:avLst/>
          </a:prstGeom>
          <a:noFill/>
        </p:spPr>
        <p:txBody>
          <a:bodyPr wrap="none" rtlCol="0">
            <a:spAutoFit/>
          </a:bodyPr>
          <a:lstStyle/>
          <a:p>
            <a:r>
              <a:rPr lang="en-CA" dirty="0" smtClean="0"/>
              <a:t>GO9</a:t>
            </a:r>
            <a:endParaRPr lang="en-CA" dirty="0"/>
          </a:p>
        </p:txBody>
      </p:sp>
    </p:spTree>
    <p:extLst>
      <p:ext uri="{BB962C8B-B14F-4D97-AF65-F5344CB8AC3E}">
        <p14:creationId xmlns:p14="http://schemas.microsoft.com/office/powerpoint/2010/main" val="321281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Flexible thinking</a:t>
            </a: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14124504"/>
              </p:ext>
            </p:extLst>
          </p:nvPr>
        </p:nvGraphicFramePr>
        <p:xfrm>
          <a:off x="1907703" y="2546970"/>
          <a:ext cx="5040562" cy="3209950"/>
        </p:xfrm>
        <a:graphic>
          <a:graphicData uri="http://schemas.openxmlformats.org/drawingml/2006/table">
            <a:tbl>
              <a:tblPr bandRow="1">
                <a:tableStyleId>{5C22544A-7EE6-4342-B048-85BDC9FD1C3A}</a:tableStyleId>
              </a:tblPr>
              <a:tblGrid>
                <a:gridCol w="705704"/>
                <a:gridCol w="1417638"/>
                <a:gridCol w="1474344"/>
                <a:gridCol w="1442876"/>
              </a:tblGrid>
              <a:tr h="320995">
                <a:tc>
                  <a:txBody>
                    <a:bodyPr/>
                    <a:lstStyle/>
                    <a:p>
                      <a:r>
                        <a:rPr lang="en-CA" sz="1400" dirty="0" smtClean="0"/>
                        <a:t>1</a:t>
                      </a:r>
                      <a:endParaRPr lang="en-CA" sz="1400" dirty="0"/>
                    </a:p>
                  </a:txBody>
                  <a:tcPr/>
                </a:tc>
                <a:tc>
                  <a:txBody>
                    <a:bodyPr/>
                    <a:lstStyle/>
                    <a:p>
                      <a:r>
                        <a:rPr lang="en-CA" sz="1400" dirty="0" smtClean="0"/>
                        <a:t>Stool</a:t>
                      </a:r>
                      <a:endParaRPr lang="en-CA" sz="1400" dirty="0"/>
                    </a:p>
                  </a:txBody>
                  <a:tcPr/>
                </a:tc>
                <a:tc>
                  <a:txBody>
                    <a:bodyPr/>
                    <a:lstStyle/>
                    <a:p>
                      <a:r>
                        <a:rPr lang="en-CA" sz="1400" dirty="0" smtClean="0"/>
                        <a:t>Powder</a:t>
                      </a:r>
                      <a:endParaRPr lang="en-CA" sz="1400" dirty="0"/>
                    </a:p>
                  </a:txBody>
                  <a:tcPr/>
                </a:tc>
                <a:tc>
                  <a:txBody>
                    <a:bodyPr/>
                    <a:lstStyle/>
                    <a:p>
                      <a:r>
                        <a:rPr lang="en-CA" sz="1400" dirty="0" smtClean="0"/>
                        <a:t>Ball</a:t>
                      </a:r>
                      <a:endParaRPr lang="en-CA" sz="1400" dirty="0"/>
                    </a:p>
                  </a:txBody>
                  <a:tcPr/>
                </a:tc>
              </a:tr>
              <a:tr h="320995">
                <a:tc>
                  <a:txBody>
                    <a:bodyPr/>
                    <a:lstStyle/>
                    <a:p>
                      <a:r>
                        <a:rPr lang="en-CA" sz="1400" dirty="0" smtClean="0"/>
                        <a:t>2</a:t>
                      </a:r>
                      <a:endParaRPr lang="en-CA" sz="1400" dirty="0"/>
                    </a:p>
                  </a:txBody>
                  <a:tcPr/>
                </a:tc>
                <a:tc>
                  <a:txBody>
                    <a:bodyPr/>
                    <a:lstStyle/>
                    <a:p>
                      <a:r>
                        <a:rPr lang="en-CA" sz="1400" dirty="0" smtClean="0"/>
                        <a:t>Blue</a:t>
                      </a:r>
                    </a:p>
                  </a:txBody>
                  <a:tcPr/>
                </a:tc>
                <a:tc>
                  <a:txBody>
                    <a:bodyPr/>
                    <a:lstStyle/>
                    <a:p>
                      <a:r>
                        <a:rPr lang="en-CA" sz="1400" dirty="0" smtClean="0"/>
                        <a:t>Cake</a:t>
                      </a:r>
                      <a:endParaRPr lang="en-CA" sz="1400" dirty="0"/>
                    </a:p>
                  </a:txBody>
                  <a:tcPr/>
                </a:tc>
                <a:tc>
                  <a:txBody>
                    <a:bodyPr/>
                    <a:lstStyle/>
                    <a:p>
                      <a:r>
                        <a:rPr lang="en-CA" sz="1400" dirty="0" smtClean="0"/>
                        <a:t>Cottage</a:t>
                      </a:r>
                      <a:endParaRPr lang="en-CA" sz="1400" dirty="0"/>
                    </a:p>
                  </a:txBody>
                  <a:tcPr/>
                </a:tc>
              </a:tr>
              <a:tr h="320995">
                <a:tc>
                  <a:txBody>
                    <a:bodyPr/>
                    <a:lstStyle/>
                    <a:p>
                      <a:r>
                        <a:rPr lang="en-CA" sz="1400" dirty="0" smtClean="0"/>
                        <a:t>3</a:t>
                      </a:r>
                      <a:endParaRPr lang="en-CA" sz="1400" dirty="0"/>
                    </a:p>
                  </a:txBody>
                  <a:tcPr/>
                </a:tc>
                <a:tc>
                  <a:txBody>
                    <a:bodyPr/>
                    <a:lstStyle/>
                    <a:p>
                      <a:r>
                        <a:rPr lang="en-CA" sz="1400" dirty="0" smtClean="0"/>
                        <a:t>Man</a:t>
                      </a:r>
                      <a:endParaRPr lang="en-CA" sz="1400" dirty="0"/>
                    </a:p>
                  </a:txBody>
                  <a:tcPr/>
                </a:tc>
                <a:tc>
                  <a:txBody>
                    <a:bodyPr/>
                    <a:lstStyle/>
                    <a:p>
                      <a:r>
                        <a:rPr lang="en-CA" sz="1400" dirty="0" smtClean="0"/>
                        <a:t>Wheel</a:t>
                      </a:r>
                      <a:endParaRPr lang="en-CA" sz="1400" dirty="0"/>
                    </a:p>
                  </a:txBody>
                  <a:tcPr/>
                </a:tc>
                <a:tc>
                  <a:txBody>
                    <a:bodyPr/>
                    <a:lstStyle/>
                    <a:p>
                      <a:r>
                        <a:rPr lang="en-CA" sz="1400" dirty="0" smtClean="0"/>
                        <a:t>High</a:t>
                      </a:r>
                      <a:endParaRPr lang="en-CA" sz="1400" dirty="0"/>
                    </a:p>
                  </a:txBody>
                  <a:tcPr/>
                </a:tc>
              </a:tr>
              <a:tr h="320995">
                <a:tc>
                  <a:txBody>
                    <a:bodyPr/>
                    <a:lstStyle/>
                    <a:p>
                      <a:r>
                        <a:rPr lang="en-CA" sz="1400" dirty="0" smtClean="0"/>
                        <a:t>4</a:t>
                      </a:r>
                      <a:endParaRPr lang="en-CA" sz="1400" dirty="0"/>
                    </a:p>
                  </a:txBody>
                  <a:tcPr/>
                </a:tc>
                <a:tc>
                  <a:txBody>
                    <a:bodyPr/>
                    <a:lstStyle/>
                    <a:p>
                      <a:r>
                        <a:rPr lang="en-CA" sz="1400" dirty="0" smtClean="0"/>
                        <a:t>Motion</a:t>
                      </a:r>
                      <a:endParaRPr lang="en-CA" sz="1400" dirty="0"/>
                    </a:p>
                  </a:txBody>
                  <a:tcPr/>
                </a:tc>
                <a:tc>
                  <a:txBody>
                    <a:bodyPr/>
                    <a:lstStyle/>
                    <a:p>
                      <a:r>
                        <a:rPr lang="en-CA" sz="1400" dirty="0" smtClean="0"/>
                        <a:t>Poke</a:t>
                      </a:r>
                      <a:endParaRPr lang="en-CA" sz="1400" dirty="0"/>
                    </a:p>
                  </a:txBody>
                  <a:tcPr/>
                </a:tc>
                <a:tc>
                  <a:txBody>
                    <a:bodyPr/>
                    <a:lstStyle/>
                    <a:p>
                      <a:r>
                        <a:rPr lang="en-CA" sz="1400" dirty="0" smtClean="0"/>
                        <a:t>Down</a:t>
                      </a:r>
                      <a:endParaRPr lang="en-CA" sz="1400" dirty="0"/>
                    </a:p>
                  </a:txBody>
                  <a:tcPr/>
                </a:tc>
              </a:tr>
              <a:tr h="320995">
                <a:tc>
                  <a:txBody>
                    <a:bodyPr/>
                    <a:lstStyle/>
                    <a:p>
                      <a:r>
                        <a:rPr lang="en-CA" sz="1400" dirty="0" smtClean="0"/>
                        <a:t>5</a:t>
                      </a:r>
                      <a:endParaRPr lang="en-CA" sz="1400" dirty="0"/>
                    </a:p>
                  </a:txBody>
                  <a:tcPr/>
                </a:tc>
                <a:tc>
                  <a:txBody>
                    <a:bodyPr/>
                    <a:lstStyle/>
                    <a:p>
                      <a:r>
                        <a:rPr lang="en-CA" sz="1400" dirty="0" smtClean="0"/>
                        <a:t>Line</a:t>
                      </a:r>
                      <a:endParaRPr lang="en-CA" sz="1400" dirty="0"/>
                    </a:p>
                  </a:txBody>
                  <a:tcPr/>
                </a:tc>
                <a:tc>
                  <a:txBody>
                    <a:bodyPr/>
                    <a:lstStyle/>
                    <a:p>
                      <a:r>
                        <a:rPr lang="en-CA" sz="1400" dirty="0" smtClean="0"/>
                        <a:t>Birthday</a:t>
                      </a:r>
                      <a:endParaRPr lang="en-CA" sz="1400" dirty="0"/>
                    </a:p>
                  </a:txBody>
                  <a:tcPr/>
                </a:tc>
                <a:tc>
                  <a:txBody>
                    <a:bodyPr/>
                    <a:lstStyle/>
                    <a:p>
                      <a:r>
                        <a:rPr lang="en-CA" sz="1400" dirty="0" smtClean="0"/>
                        <a:t>Surprise</a:t>
                      </a:r>
                      <a:endParaRPr lang="en-CA" sz="1400" dirty="0"/>
                    </a:p>
                  </a:txBody>
                  <a:tcPr/>
                </a:tc>
              </a:tr>
              <a:tr h="320995">
                <a:tc>
                  <a:txBody>
                    <a:bodyPr/>
                    <a:lstStyle/>
                    <a:p>
                      <a:r>
                        <a:rPr lang="en-CA" sz="1400" dirty="0" smtClean="0"/>
                        <a:t>6</a:t>
                      </a:r>
                      <a:endParaRPr lang="en-CA" sz="1400" dirty="0"/>
                    </a:p>
                  </a:txBody>
                  <a:tcPr/>
                </a:tc>
                <a:tc>
                  <a:txBody>
                    <a:bodyPr/>
                    <a:lstStyle/>
                    <a:p>
                      <a:r>
                        <a:rPr lang="en-CA" sz="1400" dirty="0" smtClean="0"/>
                        <a:t>Wood</a:t>
                      </a:r>
                      <a:endParaRPr lang="en-CA" sz="1400" dirty="0"/>
                    </a:p>
                  </a:txBody>
                  <a:tcPr/>
                </a:tc>
                <a:tc>
                  <a:txBody>
                    <a:bodyPr/>
                    <a:lstStyle/>
                    <a:p>
                      <a:r>
                        <a:rPr lang="en-CA" sz="1400" dirty="0" smtClean="0"/>
                        <a:t>Liquor</a:t>
                      </a:r>
                      <a:endParaRPr lang="en-CA" sz="1400" dirty="0"/>
                    </a:p>
                  </a:txBody>
                  <a:tcPr/>
                </a:tc>
                <a:tc>
                  <a:txBody>
                    <a:bodyPr/>
                    <a:lstStyle/>
                    <a:p>
                      <a:r>
                        <a:rPr lang="en-CA" sz="1400" dirty="0" smtClean="0"/>
                        <a:t>Luck</a:t>
                      </a:r>
                      <a:endParaRPr lang="en-CA" sz="1400" dirty="0"/>
                    </a:p>
                  </a:txBody>
                  <a:tcPr/>
                </a:tc>
              </a:tr>
              <a:tr h="320995">
                <a:tc>
                  <a:txBody>
                    <a:bodyPr/>
                    <a:lstStyle/>
                    <a:p>
                      <a:r>
                        <a:rPr lang="en-CA" sz="1400" dirty="0" smtClean="0"/>
                        <a:t>7</a:t>
                      </a:r>
                      <a:endParaRPr lang="en-CA" sz="1400" dirty="0"/>
                    </a:p>
                  </a:txBody>
                  <a:tcPr/>
                </a:tc>
                <a:tc>
                  <a:txBody>
                    <a:bodyPr/>
                    <a:lstStyle/>
                    <a:p>
                      <a:r>
                        <a:rPr lang="en-CA" sz="1400" dirty="0" smtClean="0"/>
                        <a:t>House</a:t>
                      </a:r>
                      <a:endParaRPr lang="en-CA" sz="1400" dirty="0"/>
                    </a:p>
                  </a:txBody>
                  <a:tcPr/>
                </a:tc>
                <a:tc>
                  <a:txBody>
                    <a:bodyPr/>
                    <a:lstStyle/>
                    <a:p>
                      <a:r>
                        <a:rPr lang="en-CA" sz="1400" dirty="0" smtClean="0"/>
                        <a:t>Village</a:t>
                      </a:r>
                      <a:endParaRPr lang="en-CA" sz="1400" dirty="0"/>
                    </a:p>
                  </a:txBody>
                  <a:tcPr/>
                </a:tc>
                <a:tc>
                  <a:txBody>
                    <a:bodyPr/>
                    <a:lstStyle/>
                    <a:p>
                      <a:r>
                        <a:rPr lang="en-CA" sz="1400" dirty="0" smtClean="0"/>
                        <a:t>Golf</a:t>
                      </a:r>
                      <a:endParaRPr lang="en-CA" sz="1400" dirty="0"/>
                    </a:p>
                  </a:txBody>
                  <a:tcPr/>
                </a:tc>
              </a:tr>
              <a:tr h="320995">
                <a:tc>
                  <a:txBody>
                    <a:bodyPr/>
                    <a:lstStyle/>
                    <a:p>
                      <a:r>
                        <a:rPr lang="en-CA" sz="1400" dirty="0" smtClean="0"/>
                        <a:t>8</a:t>
                      </a:r>
                      <a:endParaRPr lang="en-CA" sz="1400" dirty="0"/>
                    </a:p>
                  </a:txBody>
                  <a:tcPr/>
                </a:tc>
                <a:tc>
                  <a:txBody>
                    <a:bodyPr/>
                    <a:lstStyle/>
                    <a:p>
                      <a:r>
                        <a:rPr lang="en-CA" sz="1400" dirty="0" smtClean="0"/>
                        <a:t>Card</a:t>
                      </a:r>
                      <a:endParaRPr lang="en-CA" sz="1400" dirty="0"/>
                    </a:p>
                  </a:txBody>
                  <a:tcPr/>
                </a:tc>
                <a:tc>
                  <a:txBody>
                    <a:bodyPr/>
                    <a:lstStyle/>
                    <a:p>
                      <a:r>
                        <a:rPr lang="en-CA" sz="1400" dirty="0" smtClean="0"/>
                        <a:t>Knee</a:t>
                      </a:r>
                      <a:endParaRPr lang="en-CA" sz="1400" dirty="0"/>
                    </a:p>
                  </a:txBody>
                  <a:tcPr/>
                </a:tc>
                <a:tc>
                  <a:txBody>
                    <a:bodyPr/>
                    <a:lstStyle/>
                    <a:p>
                      <a:r>
                        <a:rPr lang="en-CA" sz="1400" dirty="0" smtClean="0"/>
                        <a:t>Rope</a:t>
                      </a:r>
                      <a:endParaRPr lang="en-CA" sz="1400" dirty="0"/>
                    </a:p>
                  </a:txBody>
                  <a:tcPr/>
                </a:tc>
              </a:tr>
              <a:tr h="320995">
                <a:tc>
                  <a:txBody>
                    <a:bodyPr/>
                    <a:lstStyle/>
                    <a:p>
                      <a:r>
                        <a:rPr lang="en-CA" sz="1400" dirty="0" smtClean="0"/>
                        <a:t>9</a:t>
                      </a:r>
                      <a:endParaRPr lang="en-CA" sz="1400" dirty="0"/>
                    </a:p>
                  </a:txBody>
                  <a:tcPr/>
                </a:tc>
                <a:tc>
                  <a:txBody>
                    <a:bodyPr/>
                    <a:lstStyle/>
                    <a:p>
                      <a:r>
                        <a:rPr lang="en-CA" sz="1400" dirty="0" smtClean="0"/>
                        <a:t>News</a:t>
                      </a:r>
                      <a:endParaRPr lang="en-CA" sz="1400" dirty="0"/>
                    </a:p>
                  </a:txBody>
                  <a:tcPr/>
                </a:tc>
                <a:tc>
                  <a:txBody>
                    <a:bodyPr/>
                    <a:lstStyle/>
                    <a:p>
                      <a:r>
                        <a:rPr lang="en-CA" sz="1400" dirty="0" smtClean="0"/>
                        <a:t>Doll</a:t>
                      </a:r>
                      <a:endParaRPr lang="en-CA" sz="1400" dirty="0"/>
                    </a:p>
                  </a:txBody>
                  <a:tcPr/>
                </a:tc>
                <a:tc>
                  <a:txBody>
                    <a:bodyPr/>
                    <a:lstStyle/>
                    <a:p>
                      <a:r>
                        <a:rPr lang="en-CA" sz="1400" dirty="0" smtClean="0"/>
                        <a:t>Tiger</a:t>
                      </a:r>
                      <a:endParaRPr lang="en-CA" sz="1400" dirty="0"/>
                    </a:p>
                  </a:txBody>
                  <a:tcPr/>
                </a:tc>
              </a:tr>
              <a:tr h="320995">
                <a:tc>
                  <a:txBody>
                    <a:bodyPr/>
                    <a:lstStyle/>
                    <a:p>
                      <a:r>
                        <a:rPr lang="en-CA" sz="1400" dirty="0" smtClean="0"/>
                        <a:t>10</a:t>
                      </a:r>
                      <a:endParaRPr lang="en-CA" sz="1400" dirty="0"/>
                    </a:p>
                  </a:txBody>
                  <a:tcPr/>
                </a:tc>
                <a:tc>
                  <a:txBody>
                    <a:bodyPr/>
                    <a:lstStyle/>
                    <a:p>
                      <a:r>
                        <a:rPr lang="en-CA" sz="1400" dirty="0" smtClean="0"/>
                        <a:t>Painting</a:t>
                      </a:r>
                      <a:endParaRPr lang="en-CA" sz="1400" dirty="0"/>
                    </a:p>
                  </a:txBody>
                  <a:tcPr/>
                </a:tc>
                <a:tc>
                  <a:txBody>
                    <a:bodyPr/>
                    <a:lstStyle/>
                    <a:p>
                      <a:r>
                        <a:rPr lang="en-CA" sz="1400" dirty="0" smtClean="0"/>
                        <a:t>Bowl</a:t>
                      </a:r>
                      <a:endParaRPr lang="en-CA" sz="1400" dirty="0"/>
                    </a:p>
                  </a:txBody>
                  <a:tcPr/>
                </a:tc>
                <a:tc>
                  <a:txBody>
                    <a:bodyPr/>
                    <a:lstStyle/>
                    <a:p>
                      <a:r>
                        <a:rPr lang="en-CA" sz="1400" dirty="0" smtClean="0"/>
                        <a:t>Nail</a:t>
                      </a:r>
                      <a:endParaRPr lang="en-CA" sz="1400" dirty="0"/>
                    </a:p>
                  </a:txBody>
                  <a:tcPr/>
                </a:tc>
              </a:tr>
            </a:tbl>
          </a:graphicData>
        </a:graphic>
      </p:graphicFrame>
      <p:sp>
        <p:nvSpPr>
          <p:cNvPr id="5" name="TextBox 4"/>
          <p:cNvSpPr txBox="1"/>
          <p:nvPr/>
        </p:nvSpPr>
        <p:spPr>
          <a:xfrm>
            <a:off x="1043608" y="2239195"/>
            <a:ext cx="4538102" cy="307777"/>
          </a:xfrm>
          <a:prstGeom prst="rect">
            <a:avLst/>
          </a:prstGeom>
          <a:noFill/>
        </p:spPr>
        <p:txBody>
          <a:bodyPr wrap="none" rtlCol="0">
            <a:spAutoFit/>
          </a:bodyPr>
          <a:lstStyle/>
          <a:p>
            <a:r>
              <a:rPr lang="en-CA" sz="1400" dirty="0" smtClean="0"/>
              <a:t>Name a single word that all 3 words on a line have in common</a:t>
            </a:r>
            <a:endParaRPr lang="en-CA" sz="1400" dirty="0"/>
          </a:p>
        </p:txBody>
      </p:sp>
    </p:spTree>
    <p:extLst>
      <p:ext uri="{BB962C8B-B14F-4D97-AF65-F5344CB8AC3E}">
        <p14:creationId xmlns:p14="http://schemas.microsoft.com/office/powerpoint/2010/main" val="365610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Flexible thinking</a:t>
            </a: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5120198"/>
              </p:ext>
            </p:extLst>
          </p:nvPr>
        </p:nvGraphicFramePr>
        <p:xfrm>
          <a:off x="1907703" y="2546970"/>
          <a:ext cx="5040563" cy="3209950"/>
        </p:xfrm>
        <a:graphic>
          <a:graphicData uri="http://schemas.openxmlformats.org/drawingml/2006/table">
            <a:tbl>
              <a:tblPr bandRow="1">
                <a:tableStyleId>{5C22544A-7EE6-4342-B048-85BDC9FD1C3A}</a:tableStyleId>
              </a:tblPr>
              <a:tblGrid>
                <a:gridCol w="548651"/>
                <a:gridCol w="1102146"/>
                <a:gridCol w="1146232"/>
                <a:gridCol w="1121767"/>
                <a:gridCol w="1121767"/>
              </a:tblGrid>
              <a:tr h="320995">
                <a:tc>
                  <a:txBody>
                    <a:bodyPr/>
                    <a:lstStyle/>
                    <a:p>
                      <a:r>
                        <a:rPr lang="en-CA" sz="1400" dirty="0" smtClean="0"/>
                        <a:t>1</a:t>
                      </a:r>
                      <a:endParaRPr lang="en-CA" sz="1400" dirty="0"/>
                    </a:p>
                  </a:txBody>
                  <a:tcPr/>
                </a:tc>
                <a:tc>
                  <a:txBody>
                    <a:bodyPr/>
                    <a:lstStyle/>
                    <a:p>
                      <a:r>
                        <a:rPr lang="en-CA" sz="1400" dirty="0" smtClean="0"/>
                        <a:t>Stool</a:t>
                      </a:r>
                      <a:endParaRPr lang="en-CA" sz="1400" dirty="0"/>
                    </a:p>
                  </a:txBody>
                  <a:tcPr/>
                </a:tc>
                <a:tc>
                  <a:txBody>
                    <a:bodyPr/>
                    <a:lstStyle/>
                    <a:p>
                      <a:r>
                        <a:rPr lang="en-CA" sz="1400" dirty="0" smtClean="0"/>
                        <a:t>Powder</a:t>
                      </a:r>
                      <a:endParaRPr lang="en-CA" sz="1400" dirty="0"/>
                    </a:p>
                  </a:txBody>
                  <a:tcPr/>
                </a:tc>
                <a:tc>
                  <a:txBody>
                    <a:bodyPr/>
                    <a:lstStyle/>
                    <a:p>
                      <a:r>
                        <a:rPr lang="en-CA" sz="1400" dirty="0" smtClean="0"/>
                        <a:t>Ball</a:t>
                      </a:r>
                      <a:endParaRPr lang="en-CA" sz="1400" dirty="0"/>
                    </a:p>
                  </a:txBody>
                  <a:tcPr/>
                </a:tc>
                <a:tc>
                  <a:txBody>
                    <a:bodyPr/>
                    <a:lstStyle/>
                    <a:p>
                      <a:r>
                        <a:rPr lang="en-CA" sz="1400" dirty="0" smtClean="0"/>
                        <a:t>Foot</a:t>
                      </a:r>
                      <a:endParaRPr lang="en-CA" sz="1400" dirty="0"/>
                    </a:p>
                  </a:txBody>
                  <a:tcPr/>
                </a:tc>
              </a:tr>
              <a:tr h="320995">
                <a:tc>
                  <a:txBody>
                    <a:bodyPr/>
                    <a:lstStyle/>
                    <a:p>
                      <a:r>
                        <a:rPr lang="en-CA" sz="1400" dirty="0" smtClean="0"/>
                        <a:t>2</a:t>
                      </a:r>
                      <a:endParaRPr lang="en-CA" sz="1400" dirty="0"/>
                    </a:p>
                  </a:txBody>
                  <a:tcPr/>
                </a:tc>
                <a:tc>
                  <a:txBody>
                    <a:bodyPr/>
                    <a:lstStyle/>
                    <a:p>
                      <a:r>
                        <a:rPr lang="en-CA" sz="1400" dirty="0" smtClean="0"/>
                        <a:t>Blue</a:t>
                      </a:r>
                    </a:p>
                  </a:txBody>
                  <a:tcPr/>
                </a:tc>
                <a:tc>
                  <a:txBody>
                    <a:bodyPr/>
                    <a:lstStyle/>
                    <a:p>
                      <a:r>
                        <a:rPr lang="en-CA" sz="1400" dirty="0" smtClean="0"/>
                        <a:t>Cake</a:t>
                      </a:r>
                      <a:endParaRPr lang="en-CA" sz="1400" dirty="0"/>
                    </a:p>
                  </a:txBody>
                  <a:tcPr/>
                </a:tc>
                <a:tc>
                  <a:txBody>
                    <a:bodyPr/>
                    <a:lstStyle/>
                    <a:p>
                      <a:r>
                        <a:rPr lang="en-CA" sz="1400" dirty="0" smtClean="0"/>
                        <a:t>Cottage</a:t>
                      </a:r>
                      <a:endParaRPr lang="en-CA" sz="1400" dirty="0"/>
                    </a:p>
                  </a:txBody>
                  <a:tcPr/>
                </a:tc>
                <a:tc>
                  <a:txBody>
                    <a:bodyPr/>
                    <a:lstStyle/>
                    <a:p>
                      <a:r>
                        <a:rPr lang="en-CA" sz="1400" dirty="0" smtClean="0"/>
                        <a:t>Cheese</a:t>
                      </a:r>
                      <a:endParaRPr lang="en-CA" sz="1400" dirty="0"/>
                    </a:p>
                  </a:txBody>
                  <a:tcPr/>
                </a:tc>
              </a:tr>
              <a:tr h="320995">
                <a:tc>
                  <a:txBody>
                    <a:bodyPr/>
                    <a:lstStyle/>
                    <a:p>
                      <a:r>
                        <a:rPr lang="en-CA" sz="1400" dirty="0" smtClean="0"/>
                        <a:t>3</a:t>
                      </a:r>
                      <a:endParaRPr lang="en-CA" sz="1400" dirty="0"/>
                    </a:p>
                  </a:txBody>
                  <a:tcPr/>
                </a:tc>
                <a:tc>
                  <a:txBody>
                    <a:bodyPr/>
                    <a:lstStyle/>
                    <a:p>
                      <a:r>
                        <a:rPr lang="en-CA" sz="1400" dirty="0" smtClean="0"/>
                        <a:t>Man</a:t>
                      </a:r>
                      <a:endParaRPr lang="en-CA" sz="1400" dirty="0"/>
                    </a:p>
                  </a:txBody>
                  <a:tcPr/>
                </a:tc>
                <a:tc>
                  <a:txBody>
                    <a:bodyPr/>
                    <a:lstStyle/>
                    <a:p>
                      <a:r>
                        <a:rPr lang="en-CA" sz="1400" dirty="0" smtClean="0"/>
                        <a:t>Wheel</a:t>
                      </a:r>
                      <a:endParaRPr lang="en-CA" sz="1400" dirty="0"/>
                    </a:p>
                  </a:txBody>
                  <a:tcPr/>
                </a:tc>
                <a:tc>
                  <a:txBody>
                    <a:bodyPr/>
                    <a:lstStyle/>
                    <a:p>
                      <a:r>
                        <a:rPr lang="en-CA" sz="1400" dirty="0" smtClean="0"/>
                        <a:t>High</a:t>
                      </a:r>
                      <a:endParaRPr lang="en-CA" sz="1400" dirty="0"/>
                    </a:p>
                  </a:txBody>
                  <a:tcPr/>
                </a:tc>
                <a:tc>
                  <a:txBody>
                    <a:bodyPr/>
                    <a:lstStyle/>
                    <a:p>
                      <a:r>
                        <a:rPr lang="en-CA" sz="1400" dirty="0" smtClean="0"/>
                        <a:t>Chair</a:t>
                      </a:r>
                      <a:endParaRPr lang="en-CA" sz="1400" dirty="0"/>
                    </a:p>
                  </a:txBody>
                  <a:tcPr/>
                </a:tc>
              </a:tr>
              <a:tr h="320995">
                <a:tc>
                  <a:txBody>
                    <a:bodyPr/>
                    <a:lstStyle/>
                    <a:p>
                      <a:r>
                        <a:rPr lang="en-CA" sz="1400" dirty="0" smtClean="0"/>
                        <a:t>4</a:t>
                      </a:r>
                      <a:endParaRPr lang="en-CA" sz="1400" dirty="0"/>
                    </a:p>
                  </a:txBody>
                  <a:tcPr/>
                </a:tc>
                <a:tc>
                  <a:txBody>
                    <a:bodyPr/>
                    <a:lstStyle/>
                    <a:p>
                      <a:r>
                        <a:rPr lang="en-CA" sz="1400" dirty="0" smtClean="0"/>
                        <a:t>Motion</a:t>
                      </a:r>
                      <a:endParaRPr lang="en-CA" sz="1400" dirty="0"/>
                    </a:p>
                  </a:txBody>
                  <a:tcPr/>
                </a:tc>
                <a:tc>
                  <a:txBody>
                    <a:bodyPr/>
                    <a:lstStyle/>
                    <a:p>
                      <a:r>
                        <a:rPr lang="en-CA" sz="1400" dirty="0" smtClean="0"/>
                        <a:t>Poke</a:t>
                      </a:r>
                      <a:endParaRPr lang="en-CA" sz="1400" dirty="0"/>
                    </a:p>
                  </a:txBody>
                  <a:tcPr/>
                </a:tc>
                <a:tc>
                  <a:txBody>
                    <a:bodyPr/>
                    <a:lstStyle/>
                    <a:p>
                      <a:r>
                        <a:rPr lang="en-CA" sz="1400" dirty="0" smtClean="0"/>
                        <a:t>Down</a:t>
                      </a:r>
                      <a:endParaRPr lang="en-CA" sz="1400" dirty="0"/>
                    </a:p>
                  </a:txBody>
                  <a:tcPr/>
                </a:tc>
                <a:tc>
                  <a:txBody>
                    <a:bodyPr/>
                    <a:lstStyle/>
                    <a:p>
                      <a:r>
                        <a:rPr lang="en-CA" sz="1400" dirty="0" smtClean="0"/>
                        <a:t>Slow</a:t>
                      </a:r>
                      <a:endParaRPr lang="en-CA" sz="1400" dirty="0"/>
                    </a:p>
                  </a:txBody>
                  <a:tcPr/>
                </a:tc>
              </a:tr>
              <a:tr h="320995">
                <a:tc>
                  <a:txBody>
                    <a:bodyPr/>
                    <a:lstStyle/>
                    <a:p>
                      <a:r>
                        <a:rPr lang="en-CA" sz="1400" dirty="0" smtClean="0"/>
                        <a:t>5</a:t>
                      </a:r>
                      <a:endParaRPr lang="en-CA" sz="1400" dirty="0"/>
                    </a:p>
                  </a:txBody>
                  <a:tcPr/>
                </a:tc>
                <a:tc>
                  <a:txBody>
                    <a:bodyPr/>
                    <a:lstStyle/>
                    <a:p>
                      <a:r>
                        <a:rPr lang="en-CA" sz="1400" dirty="0" smtClean="0"/>
                        <a:t>Line</a:t>
                      </a:r>
                      <a:endParaRPr lang="en-CA" sz="1400" dirty="0"/>
                    </a:p>
                  </a:txBody>
                  <a:tcPr/>
                </a:tc>
                <a:tc>
                  <a:txBody>
                    <a:bodyPr/>
                    <a:lstStyle/>
                    <a:p>
                      <a:r>
                        <a:rPr lang="en-CA" sz="1400" dirty="0" smtClean="0"/>
                        <a:t>Birthday</a:t>
                      </a:r>
                      <a:endParaRPr lang="en-CA" sz="1400" dirty="0"/>
                    </a:p>
                  </a:txBody>
                  <a:tcPr/>
                </a:tc>
                <a:tc>
                  <a:txBody>
                    <a:bodyPr/>
                    <a:lstStyle/>
                    <a:p>
                      <a:r>
                        <a:rPr lang="en-CA" sz="1400" dirty="0" smtClean="0"/>
                        <a:t>Surprise</a:t>
                      </a:r>
                      <a:endParaRPr lang="en-CA" sz="1400" dirty="0"/>
                    </a:p>
                  </a:txBody>
                  <a:tcPr/>
                </a:tc>
                <a:tc>
                  <a:txBody>
                    <a:bodyPr/>
                    <a:lstStyle/>
                    <a:p>
                      <a:r>
                        <a:rPr lang="en-CA" sz="1400" dirty="0" smtClean="0"/>
                        <a:t>Party</a:t>
                      </a:r>
                      <a:endParaRPr lang="en-CA" sz="1400" dirty="0"/>
                    </a:p>
                  </a:txBody>
                  <a:tcPr/>
                </a:tc>
              </a:tr>
              <a:tr h="320995">
                <a:tc>
                  <a:txBody>
                    <a:bodyPr/>
                    <a:lstStyle/>
                    <a:p>
                      <a:r>
                        <a:rPr lang="en-CA" sz="1400" dirty="0" smtClean="0"/>
                        <a:t>6</a:t>
                      </a:r>
                      <a:endParaRPr lang="en-CA" sz="1400" dirty="0"/>
                    </a:p>
                  </a:txBody>
                  <a:tcPr/>
                </a:tc>
                <a:tc>
                  <a:txBody>
                    <a:bodyPr/>
                    <a:lstStyle/>
                    <a:p>
                      <a:r>
                        <a:rPr lang="en-CA" sz="1400" dirty="0" smtClean="0"/>
                        <a:t>Wood</a:t>
                      </a:r>
                      <a:endParaRPr lang="en-CA" sz="1400" dirty="0"/>
                    </a:p>
                  </a:txBody>
                  <a:tcPr/>
                </a:tc>
                <a:tc>
                  <a:txBody>
                    <a:bodyPr/>
                    <a:lstStyle/>
                    <a:p>
                      <a:r>
                        <a:rPr lang="en-CA" sz="1400" dirty="0" smtClean="0"/>
                        <a:t>Liquor</a:t>
                      </a:r>
                      <a:endParaRPr lang="en-CA" sz="1400" dirty="0"/>
                    </a:p>
                  </a:txBody>
                  <a:tcPr/>
                </a:tc>
                <a:tc>
                  <a:txBody>
                    <a:bodyPr/>
                    <a:lstStyle/>
                    <a:p>
                      <a:r>
                        <a:rPr lang="en-CA" sz="1400" dirty="0" smtClean="0"/>
                        <a:t>Luck</a:t>
                      </a:r>
                      <a:endParaRPr lang="en-CA" sz="1400" dirty="0"/>
                    </a:p>
                  </a:txBody>
                  <a:tcPr/>
                </a:tc>
                <a:tc>
                  <a:txBody>
                    <a:bodyPr/>
                    <a:lstStyle/>
                    <a:p>
                      <a:r>
                        <a:rPr lang="en-CA" sz="1400" dirty="0" smtClean="0"/>
                        <a:t>Hard</a:t>
                      </a:r>
                      <a:endParaRPr lang="en-CA" sz="1400" dirty="0"/>
                    </a:p>
                  </a:txBody>
                  <a:tcPr/>
                </a:tc>
              </a:tr>
              <a:tr h="320995">
                <a:tc>
                  <a:txBody>
                    <a:bodyPr/>
                    <a:lstStyle/>
                    <a:p>
                      <a:r>
                        <a:rPr lang="en-CA" sz="1400" dirty="0" smtClean="0"/>
                        <a:t>7</a:t>
                      </a:r>
                      <a:endParaRPr lang="en-CA" sz="1400" dirty="0"/>
                    </a:p>
                  </a:txBody>
                  <a:tcPr/>
                </a:tc>
                <a:tc>
                  <a:txBody>
                    <a:bodyPr/>
                    <a:lstStyle/>
                    <a:p>
                      <a:r>
                        <a:rPr lang="en-CA" sz="1400" dirty="0" smtClean="0"/>
                        <a:t>House</a:t>
                      </a:r>
                      <a:endParaRPr lang="en-CA" sz="1400" dirty="0"/>
                    </a:p>
                  </a:txBody>
                  <a:tcPr/>
                </a:tc>
                <a:tc>
                  <a:txBody>
                    <a:bodyPr/>
                    <a:lstStyle/>
                    <a:p>
                      <a:r>
                        <a:rPr lang="en-CA" sz="1400" dirty="0" smtClean="0"/>
                        <a:t>Village</a:t>
                      </a:r>
                      <a:endParaRPr lang="en-CA" sz="1400" dirty="0"/>
                    </a:p>
                  </a:txBody>
                  <a:tcPr/>
                </a:tc>
                <a:tc>
                  <a:txBody>
                    <a:bodyPr/>
                    <a:lstStyle/>
                    <a:p>
                      <a:r>
                        <a:rPr lang="en-CA" sz="1400" dirty="0" smtClean="0"/>
                        <a:t>Golf</a:t>
                      </a:r>
                      <a:endParaRPr lang="en-CA" sz="1400" dirty="0"/>
                    </a:p>
                  </a:txBody>
                  <a:tcPr/>
                </a:tc>
                <a:tc>
                  <a:txBody>
                    <a:bodyPr/>
                    <a:lstStyle/>
                    <a:p>
                      <a:r>
                        <a:rPr lang="en-CA" sz="1400" dirty="0" smtClean="0"/>
                        <a:t>Green</a:t>
                      </a:r>
                      <a:endParaRPr lang="en-CA" sz="1400" dirty="0"/>
                    </a:p>
                  </a:txBody>
                  <a:tcPr/>
                </a:tc>
              </a:tr>
              <a:tr h="320995">
                <a:tc>
                  <a:txBody>
                    <a:bodyPr/>
                    <a:lstStyle/>
                    <a:p>
                      <a:r>
                        <a:rPr lang="en-CA" sz="1400" dirty="0" smtClean="0"/>
                        <a:t>8</a:t>
                      </a:r>
                      <a:endParaRPr lang="en-CA" sz="1400" dirty="0"/>
                    </a:p>
                  </a:txBody>
                  <a:tcPr/>
                </a:tc>
                <a:tc>
                  <a:txBody>
                    <a:bodyPr/>
                    <a:lstStyle/>
                    <a:p>
                      <a:r>
                        <a:rPr lang="en-CA" sz="1400" dirty="0" smtClean="0"/>
                        <a:t>Card</a:t>
                      </a:r>
                      <a:endParaRPr lang="en-CA" sz="1400" dirty="0"/>
                    </a:p>
                  </a:txBody>
                  <a:tcPr/>
                </a:tc>
                <a:tc>
                  <a:txBody>
                    <a:bodyPr/>
                    <a:lstStyle/>
                    <a:p>
                      <a:r>
                        <a:rPr lang="en-CA" sz="1400" dirty="0" smtClean="0"/>
                        <a:t>Knee</a:t>
                      </a:r>
                      <a:endParaRPr lang="en-CA" sz="1400" dirty="0"/>
                    </a:p>
                  </a:txBody>
                  <a:tcPr/>
                </a:tc>
                <a:tc>
                  <a:txBody>
                    <a:bodyPr/>
                    <a:lstStyle/>
                    <a:p>
                      <a:r>
                        <a:rPr lang="en-CA" sz="1400" dirty="0" smtClean="0"/>
                        <a:t>Rope</a:t>
                      </a:r>
                      <a:endParaRPr lang="en-CA" sz="1400" dirty="0"/>
                    </a:p>
                  </a:txBody>
                  <a:tcPr/>
                </a:tc>
                <a:tc>
                  <a:txBody>
                    <a:bodyPr/>
                    <a:lstStyle/>
                    <a:p>
                      <a:r>
                        <a:rPr lang="en-CA" sz="1400" dirty="0" smtClean="0"/>
                        <a:t>Trick</a:t>
                      </a:r>
                      <a:endParaRPr lang="en-CA" sz="1400" dirty="0"/>
                    </a:p>
                  </a:txBody>
                  <a:tcPr/>
                </a:tc>
              </a:tr>
              <a:tr h="320995">
                <a:tc>
                  <a:txBody>
                    <a:bodyPr/>
                    <a:lstStyle/>
                    <a:p>
                      <a:r>
                        <a:rPr lang="en-CA" sz="1400" dirty="0" smtClean="0"/>
                        <a:t>9</a:t>
                      </a:r>
                      <a:endParaRPr lang="en-CA" sz="1400" dirty="0"/>
                    </a:p>
                  </a:txBody>
                  <a:tcPr/>
                </a:tc>
                <a:tc>
                  <a:txBody>
                    <a:bodyPr/>
                    <a:lstStyle/>
                    <a:p>
                      <a:r>
                        <a:rPr lang="en-CA" sz="1400" dirty="0" smtClean="0"/>
                        <a:t>News</a:t>
                      </a:r>
                      <a:endParaRPr lang="en-CA" sz="1400" dirty="0"/>
                    </a:p>
                  </a:txBody>
                  <a:tcPr/>
                </a:tc>
                <a:tc>
                  <a:txBody>
                    <a:bodyPr/>
                    <a:lstStyle/>
                    <a:p>
                      <a:r>
                        <a:rPr lang="en-CA" sz="1400" dirty="0" smtClean="0"/>
                        <a:t>Doll</a:t>
                      </a:r>
                      <a:endParaRPr lang="en-CA" sz="1400" dirty="0"/>
                    </a:p>
                  </a:txBody>
                  <a:tcPr/>
                </a:tc>
                <a:tc>
                  <a:txBody>
                    <a:bodyPr/>
                    <a:lstStyle/>
                    <a:p>
                      <a:r>
                        <a:rPr lang="en-CA" sz="1400" dirty="0" smtClean="0"/>
                        <a:t>Tiger</a:t>
                      </a:r>
                      <a:endParaRPr lang="en-CA" sz="1400" dirty="0"/>
                    </a:p>
                  </a:txBody>
                  <a:tcPr/>
                </a:tc>
                <a:tc>
                  <a:txBody>
                    <a:bodyPr/>
                    <a:lstStyle/>
                    <a:p>
                      <a:r>
                        <a:rPr lang="en-CA" sz="1400" dirty="0" smtClean="0"/>
                        <a:t>Paper</a:t>
                      </a:r>
                      <a:endParaRPr lang="en-CA" sz="1400" dirty="0"/>
                    </a:p>
                  </a:txBody>
                  <a:tcPr/>
                </a:tc>
              </a:tr>
              <a:tr h="320995">
                <a:tc>
                  <a:txBody>
                    <a:bodyPr/>
                    <a:lstStyle/>
                    <a:p>
                      <a:r>
                        <a:rPr lang="en-CA" sz="1400" dirty="0" smtClean="0"/>
                        <a:t>10</a:t>
                      </a:r>
                      <a:endParaRPr lang="en-CA" sz="1400" dirty="0"/>
                    </a:p>
                  </a:txBody>
                  <a:tcPr/>
                </a:tc>
                <a:tc>
                  <a:txBody>
                    <a:bodyPr/>
                    <a:lstStyle/>
                    <a:p>
                      <a:r>
                        <a:rPr lang="en-CA" sz="1400" dirty="0" smtClean="0"/>
                        <a:t>Painting</a:t>
                      </a:r>
                      <a:endParaRPr lang="en-CA" sz="1400" dirty="0"/>
                    </a:p>
                  </a:txBody>
                  <a:tcPr/>
                </a:tc>
                <a:tc>
                  <a:txBody>
                    <a:bodyPr/>
                    <a:lstStyle/>
                    <a:p>
                      <a:r>
                        <a:rPr lang="en-CA" sz="1400" dirty="0" smtClean="0"/>
                        <a:t>Bowl</a:t>
                      </a:r>
                      <a:endParaRPr lang="en-CA" sz="1400" dirty="0"/>
                    </a:p>
                  </a:txBody>
                  <a:tcPr/>
                </a:tc>
                <a:tc>
                  <a:txBody>
                    <a:bodyPr/>
                    <a:lstStyle/>
                    <a:p>
                      <a:r>
                        <a:rPr lang="en-CA" sz="1400" dirty="0" smtClean="0"/>
                        <a:t>Nail</a:t>
                      </a:r>
                      <a:endParaRPr lang="en-CA" sz="1400" dirty="0"/>
                    </a:p>
                  </a:txBody>
                  <a:tcPr/>
                </a:tc>
                <a:tc>
                  <a:txBody>
                    <a:bodyPr/>
                    <a:lstStyle/>
                    <a:p>
                      <a:r>
                        <a:rPr lang="en-CA" sz="1400" dirty="0" smtClean="0"/>
                        <a:t>Finger</a:t>
                      </a:r>
                      <a:endParaRPr lang="en-CA" sz="1400" dirty="0"/>
                    </a:p>
                  </a:txBody>
                  <a:tcPr/>
                </a:tc>
              </a:tr>
            </a:tbl>
          </a:graphicData>
        </a:graphic>
      </p:graphicFrame>
      <p:sp>
        <p:nvSpPr>
          <p:cNvPr id="5" name="TextBox 4"/>
          <p:cNvSpPr txBox="1"/>
          <p:nvPr/>
        </p:nvSpPr>
        <p:spPr>
          <a:xfrm>
            <a:off x="1043608" y="2239195"/>
            <a:ext cx="2282613" cy="307777"/>
          </a:xfrm>
          <a:prstGeom prst="rect">
            <a:avLst/>
          </a:prstGeom>
          <a:noFill/>
        </p:spPr>
        <p:txBody>
          <a:bodyPr wrap="none" rtlCol="0">
            <a:spAutoFit/>
          </a:bodyPr>
          <a:lstStyle/>
          <a:p>
            <a:r>
              <a:rPr lang="en-CA" sz="1400" dirty="0" smtClean="0"/>
              <a:t>#2 is an example of flexibility</a:t>
            </a:r>
            <a:endParaRPr lang="en-CA" sz="1400" dirty="0"/>
          </a:p>
        </p:txBody>
      </p:sp>
    </p:spTree>
    <p:extLst>
      <p:ext uri="{BB962C8B-B14F-4D97-AF65-F5344CB8AC3E}">
        <p14:creationId xmlns:p14="http://schemas.microsoft.com/office/powerpoint/2010/main" val="244433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Quiz 11-1</a:t>
            </a:r>
            <a:br>
              <a:rPr lang="en-CA" dirty="0" smtClean="0"/>
            </a:br>
            <a:r>
              <a:rPr lang="en-CA" sz="2400" dirty="0" smtClean="0"/>
              <a:t>problem solving (</a:t>
            </a:r>
            <a:r>
              <a:rPr lang="en-CA" sz="2400" dirty="0" err="1" smtClean="0"/>
              <a:t>aa</a:t>
            </a:r>
            <a:r>
              <a:rPr lang="en-CA" sz="2400" dirty="0" smtClean="0"/>
              <a:t> 11)</a:t>
            </a:r>
            <a:endParaRPr lang="en-CA" dirty="0"/>
          </a:p>
        </p:txBody>
      </p:sp>
      <p:sp>
        <p:nvSpPr>
          <p:cNvPr id="5" name="Text Placeholder 4"/>
          <p:cNvSpPr>
            <a:spLocks noGrp="1"/>
          </p:cNvSpPr>
          <p:nvPr>
            <p:ph type="body" idx="1"/>
          </p:nvPr>
        </p:nvSpPr>
        <p:spPr/>
        <p:txBody>
          <a:bodyPr/>
          <a:lstStyle/>
          <a:p>
            <a:endParaRPr lang="en-CA"/>
          </a:p>
        </p:txBody>
      </p:sp>
    </p:spTree>
    <p:extLst>
      <p:ext uri="{BB962C8B-B14F-4D97-AF65-F5344CB8AC3E}">
        <p14:creationId xmlns:p14="http://schemas.microsoft.com/office/powerpoint/2010/main" val="406159615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language</a:t>
            </a:r>
            <a:endParaRPr lang="en-CA" dirty="0"/>
          </a:p>
        </p:txBody>
      </p:sp>
      <p:sp>
        <p:nvSpPr>
          <p:cNvPr id="3" name="Content Placeholder 2"/>
          <p:cNvSpPr>
            <a:spLocks noGrp="1"/>
          </p:cNvSpPr>
          <p:nvPr>
            <p:ph idx="1"/>
          </p:nvPr>
        </p:nvSpPr>
        <p:spPr/>
        <p:txBody>
          <a:bodyPr>
            <a:normAutofit fontScale="92500" lnSpcReduction="10000"/>
          </a:bodyPr>
          <a:lstStyle/>
          <a:p>
            <a:r>
              <a:rPr lang="en-CA" dirty="0" smtClean="0"/>
              <a:t>Ever talk to yourself?</a:t>
            </a:r>
          </a:p>
          <a:p>
            <a:r>
              <a:rPr lang="en-CA" dirty="0" smtClean="0"/>
              <a:t>We think and speak using </a:t>
            </a:r>
            <a:r>
              <a:rPr lang="en-CA" dirty="0" smtClean="0">
                <a:solidFill>
                  <a:srgbClr val="FF0000"/>
                </a:solidFill>
              </a:rPr>
              <a:t>language</a:t>
            </a:r>
            <a:r>
              <a:rPr lang="en-CA" dirty="0" smtClean="0"/>
              <a:t>: expression of ideas through symbols and sounds that are arranged according to rules</a:t>
            </a:r>
          </a:p>
          <a:p>
            <a:r>
              <a:rPr lang="en-CA" dirty="0" smtClean="0"/>
              <a:t>Language has 3 elements:</a:t>
            </a:r>
          </a:p>
          <a:p>
            <a:pPr lvl="1"/>
            <a:r>
              <a:rPr lang="en-CA" dirty="0" smtClean="0">
                <a:solidFill>
                  <a:srgbClr val="FF0000"/>
                </a:solidFill>
              </a:rPr>
              <a:t>Phonemes</a:t>
            </a:r>
            <a:r>
              <a:rPr lang="en-CA" dirty="0" smtClean="0"/>
              <a:t> = an individual sound that is the basic structural element of language</a:t>
            </a:r>
          </a:p>
          <a:p>
            <a:pPr lvl="1"/>
            <a:r>
              <a:rPr lang="en-CA" dirty="0" smtClean="0">
                <a:solidFill>
                  <a:srgbClr val="FF0000"/>
                </a:solidFill>
              </a:rPr>
              <a:t>Morphemes</a:t>
            </a:r>
            <a:r>
              <a:rPr lang="en-CA" dirty="0" smtClean="0"/>
              <a:t> = smallest unit of meaning in a given language</a:t>
            </a:r>
          </a:p>
          <a:p>
            <a:pPr lvl="1"/>
            <a:r>
              <a:rPr lang="en-CA" dirty="0" smtClean="0">
                <a:solidFill>
                  <a:srgbClr val="FF0000"/>
                </a:solidFill>
              </a:rPr>
              <a:t>Syntax</a:t>
            </a:r>
            <a:r>
              <a:rPr lang="en-CA" dirty="0" smtClean="0"/>
              <a:t> = rules that govern how words can be combined to form meaningful phrases and sentences</a:t>
            </a:r>
          </a:p>
          <a:p>
            <a:pPr lvl="2"/>
            <a:r>
              <a:rPr lang="en-CA" dirty="0" smtClean="0">
                <a:solidFill>
                  <a:srgbClr val="FF0000"/>
                </a:solidFill>
              </a:rPr>
              <a:t>Semantics</a:t>
            </a:r>
            <a:r>
              <a:rPr lang="en-CA" dirty="0" smtClean="0"/>
              <a:t> = study of meaning in language</a:t>
            </a:r>
            <a:endParaRPr lang="en-CA" dirty="0"/>
          </a:p>
        </p:txBody>
      </p:sp>
    </p:spTree>
    <p:extLst>
      <p:ext uri="{BB962C8B-B14F-4D97-AF65-F5344CB8AC3E}">
        <p14:creationId xmlns:p14="http://schemas.microsoft.com/office/powerpoint/2010/main" val="18816739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phonemes</a:t>
            </a:r>
            <a:endParaRPr lang="en-CA" dirty="0"/>
          </a:p>
        </p:txBody>
      </p:sp>
      <p:sp>
        <p:nvSpPr>
          <p:cNvPr id="3" name="Content Placeholder 2"/>
          <p:cNvSpPr>
            <a:spLocks noGrp="1"/>
          </p:cNvSpPr>
          <p:nvPr>
            <p:ph idx="1"/>
          </p:nvPr>
        </p:nvSpPr>
        <p:spPr/>
        <p:txBody>
          <a:bodyPr>
            <a:normAutofit lnSpcReduction="10000"/>
          </a:bodyPr>
          <a:lstStyle/>
          <a:p>
            <a:r>
              <a:rPr lang="en-CA" dirty="0" smtClean="0"/>
              <a:t>We can produce about 100 different sounds</a:t>
            </a:r>
          </a:p>
          <a:p>
            <a:r>
              <a:rPr lang="en-CA" dirty="0" smtClean="0"/>
              <a:t>Each sound can be represented by a letter or combination of letters</a:t>
            </a:r>
          </a:p>
          <a:p>
            <a:r>
              <a:rPr lang="en-CA" dirty="0" smtClean="0"/>
              <a:t>The International Phonetic Alphabet (IPA) has 40 codes to represent the sounds commonly used in English (other languages have more or fewer)</a:t>
            </a:r>
          </a:p>
          <a:p>
            <a:r>
              <a:rPr lang="en-CA" dirty="0" smtClean="0"/>
              <a:t>Use the IPA to write your name</a:t>
            </a:r>
          </a:p>
        </p:txBody>
      </p:sp>
    </p:spTree>
    <p:extLst>
      <p:ext uri="{BB962C8B-B14F-4D97-AF65-F5344CB8AC3E}">
        <p14:creationId xmlns:p14="http://schemas.microsoft.com/office/powerpoint/2010/main" val="29546027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2.bp.blogspot.com/-XI_Eu_PH8oA/TqVZtek1TJI/AAAAAAAAA5o/rUu_YFzdTlI/s400/40-ipa-16c.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100608"/>
            <a:ext cx="5760640" cy="4484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159939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a:t>
            </a:r>
            <a:r>
              <a:rPr lang="en-CA" dirty="0" smtClean="0"/>
              <a:t>orphemes</a:t>
            </a:r>
            <a:endParaRPr lang="en-CA" dirty="0"/>
          </a:p>
        </p:txBody>
      </p:sp>
      <p:sp>
        <p:nvSpPr>
          <p:cNvPr id="3" name="Content Placeholder 2"/>
          <p:cNvSpPr>
            <a:spLocks noGrp="1"/>
          </p:cNvSpPr>
          <p:nvPr>
            <p:ph idx="1"/>
          </p:nvPr>
        </p:nvSpPr>
        <p:spPr/>
        <p:txBody>
          <a:bodyPr>
            <a:normAutofit fontScale="92500"/>
          </a:bodyPr>
          <a:lstStyle/>
          <a:p>
            <a:r>
              <a:rPr lang="en-CA" dirty="0" smtClean="0"/>
              <a:t>The word </a:t>
            </a:r>
            <a:r>
              <a:rPr lang="en-CA" dirty="0" smtClean="0">
                <a:solidFill>
                  <a:srgbClr val="FF0000"/>
                </a:solidFill>
              </a:rPr>
              <a:t>FEAR</a:t>
            </a:r>
            <a:r>
              <a:rPr lang="en-CA" dirty="0" smtClean="0">
                <a:solidFill>
                  <a:srgbClr val="0070C0"/>
                </a:solidFill>
              </a:rPr>
              <a:t>LESS</a:t>
            </a:r>
            <a:r>
              <a:rPr lang="en-CA" dirty="0" smtClean="0">
                <a:solidFill>
                  <a:srgbClr val="00B050"/>
                </a:solidFill>
              </a:rPr>
              <a:t>NESS</a:t>
            </a:r>
            <a:r>
              <a:rPr lang="en-CA" dirty="0" smtClean="0"/>
              <a:t> has 9 phonemes and 3 morphemes:</a:t>
            </a:r>
          </a:p>
          <a:p>
            <a:pPr lvl="1"/>
            <a:r>
              <a:rPr lang="en-CA" dirty="0" smtClean="0"/>
              <a:t>Fear = an emotion</a:t>
            </a:r>
          </a:p>
          <a:p>
            <a:pPr lvl="1"/>
            <a:r>
              <a:rPr lang="en-CA" dirty="0" smtClean="0"/>
              <a:t>Less = lack of</a:t>
            </a:r>
          </a:p>
          <a:p>
            <a:pPr lvl="1"/>
            <a:r>
              <a:rPr lang="en-CA" dirty="0" smtClean="0"/>
              <a:t>Ness = state or condition of</a:t>
            </a:r>
          </a:p>
          <a:p>
            <a:r>
              <a:rPr lang="en-CA" dirty="0" smtClean="0"/>
              <a:t>Adding prefixes and/or suffixes change a word’s meaning (</a:t>
            </a:r>
            <a:r>
              <a:rPr lang="en-CA" dirty="0" smtClean="0">
                <a:solidFill>
                  <a:srgbClr val="00B050"/>
                </a:solidFill>
              </a:rPr>
              <a:t>un</a:t>
            </a:r>
            <a:r>
              <a:rPr lang="en-CA" dirty="0" smtClean="0"/>
              <a:t>do, sad</a:t>
            </a:r>
            <a:r>
              <a:rPr lang="en-CA" dirty="0" smtClean="0">
                <a:solidFill>
                  <a:srgbClr val="00B050"/>
                </a:solidFill>
              </a:rPr>
              <a:t>ly)</a:t>
            </a:r>
          </a:p>
          <a:p>
            <a:r>
              <a:rPr lang="en-CA" dirty="0" smtClean="0"/>
              <a:t>Compound words blend or augment meaning (backpack, cellphone)</a:t>
            </a:r>
          </a:p>
          <a:p>
            <a:r>
              <a:rPr lang="en-CA" dirty="0" smtClean="0"/>
              <a:t>A Portmanteau is a blended word (smog, Wikipedia, stagflation, </a:t>
            </a:r>
            <a:r>
              <a:rPr lang="en-CA" dirty="0" err="1" smtClean="0"/>
              <a:t>Brangelina</a:t>
            </a:r>
            <a:r>
              <a:rPr lang="en-CA" dirty="0" smtClean="0"/>
              <a:t>)</a:t>
            </a:r>
            <a:endParaRPr lang="en-CA" dirty="0"/>
          </a:p>
        </p:txBody>
      </p:sp>
    </p:spTree>
    <p:extLst>
      <p:ext uri="{BB962C8B-B14F-4D97-AF65-F5344CB8AC3E}">
        <p14:creationId xmlns:p14="http://schemas.microsoft.com/office/powerpoint/2010/main" val="38899799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Syntax</a:t>
            </a:r>
            <a:endParaRPr lang="en-CA" dirty="0"/>
          </a:p>
        </p:txBody>
      </p:sp>
      <p:sp>
        <p:nvSpPr>
          <p:cNvPr id="3" name="Content Placeholder 2"/>
          <p:cNvSpPr>
            <a:spLocks noGrp="1"/>
          </p:cNvSpPr>
          <p:nvPr>
            <p:ph idx="1"/>
          </p:nvPr>
        </p:nvSpPr>
        <p:spPr/>
        <p:txBody>
          <a:bodyPr>
            <a:normAutofit fontScale="92500" lnSpcReduction="10000"/>
          </a:bodyPr>
          <a:lstStyle/>
          <a:p>
            <a:pPr indent="0" algn="ctr">
              <a:buNone/>
            </a:pPr>
            <a:r>
              <a:rPr lang="en-CA" dirty="0" smtClean="0"/>
              <a:t>attended I school year last.</a:t>
            </a:r>
          </a:p>
          <a:p>
            <a:pPr indent="0" algn="ctr">
              <a:buNone/>
            </a:pPr>
            <a:r>
              <a:rPr lang="en-CA" dirty="0" smtClean="0"/>
              <a:t>communication language a human is form of.</a:t>
            </a:r>
          </a:p>
          <a:p>
            <a:pPr indent="0" algn="ctr">
              <a:buNone/>
            </a:pPr>
            <a:r>
              <a:rPr lang="en-CA" dirty="0" smtClean="0"/>
              <a:t>acquire how language we do?</a:t>
            </a:r>
          </a:p>
          <a:p>
            <a:pPr indent="0">
              <a:buNone/>
            </a:pPr>
            <a:endParaRPr lang="en-CA" dirty="0"/>
          </a:p>
          <a:p>
            <a:pPr marL="342900" indent="-342900">
              <a:buFont typeface="+mj-lt"/>
              <a:buAutoNum type="arabicPeriod"/>
            </a:pPr>
            <a:r>
              <a:rPr lang="en-CA" dirty="0" smtClean="0"/>
              <a:t>Reorder each line to form a meaningful sentence.</a:t>
            </a:r>
          </a:p>
          <a:p>
            <a:pPr marL="342900" indent="-342900">
              <a:buFont typeface="+mj-lt"/>
              <a:buAutoNum type="arabicPeriod"/>
            </a:pPr>
            <a:r>
              <a:rPr lang="en-CA" dirty="0" smtClean="0"/>
              <a:t>Are there any other acceptable combinations?</a:t>
            </a:r>
          </a:p>
          <a:p>
            <a:pPr marL="342900" indent="-342900">
              <a:buFont typeface="+mj-lt"/>
              <a:buAutoNum type="arabicPeriod"/>
            </a:pPr>
            <a:r>
              <a:rPr lang="en-CA" dirty="0" smtClean="0"/>
              <a:t>How do syntax rules help us understand each other?</a:t>
            </a:r>
            <a:endParaRPr lang="en-CA" dirty="0"/>
          </a:p>
        </p:txBody>
      </p:sp>
    </p:spTree>
    <p:extLst>
      <p:ext uri="{BB962C8B-B14F-4D97-AF65-F5344CB8AC3E}">
        <p14:creationId xmlns:p14="http://schemas.microsoft.com/office/powerpoint/2010/main" val="11394268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Semantics</a:t>
            </a:r>
            <a:endParaRPr lang="en-CA" dirty="0"/>
          </a:p>
        </p:txBody>
      </p:sp>
      <p:sp>
        <p:nvSpPr>
          <p:cNvPr id="3" name="Content Placeholder 2"/>
          <p:cNvSpPr>
            <a:spLocks noGrp="1"/>
          </p:cNvSpPr>
          <p:nvPr>
            <p:ph idx="1"/>
          </p:nvPr>
        </p:nvSpPr>
        <p:spPr/>
        <p:txBody>
          <a:bodyPr>
            <a:normAutofit fontScale="92500" lnSpcReduction="20000"/>
          </a:bodyPr>
          <a:lstStyle/>
          <a:p>
            <a:pPr indent="0" algn="ctr">
              <a:buNone/>
            </a:pPr>
            <a:r>
              <a:rPr lang="en-CA" dirty="0" smtClean="0"/>
              <a:t>Have I got a lot of homework?</a:t>
            </a:r>
          </a:p>
          <a:p>
            <a:pPr indent="0" algn="ctr">
              <a:spcBef>
                <a:spcPts val="0"/>
              </a:spcBef>
              <a:buNone/>
            </a:pPr>
            <a:r>
              <a:rPr lang="en-CA" dirty="0" smtClean="0"/>
              <a:t>Have I got a lot of homework!</a:t>
            </a:r>
          </a:p>
          <a:p>
            <a:pPr indent="0" algn="ctr">
              <a:spcBef>
                <a:spcPts val="600"/>
              </a:spcBef>
              <a:buNone/>
            </a:pPr>
            <a:r>
              <a:rPr lang="en-CA" dirty="0" smtClean="0"/>
              <a:t>A mind is a terrible thing to waste.</a:t>
            </a:r>
          </a:p>
          <a:p>
            <a:pPr indent="0" algn="ctr">
              <a:spcBef>
                <a:spcPts val="0"/>
              </a:spcBef>
              <a:buNone/>
            </a:pPr>
            <a:r>
              <a:rPr lang="en-CA" dirty="0" smtClean="0"/>
              <a:t>Do you mind if I sit beside you?</a:t>
            </a:r>
          </a:p>
          <a:p>
            <a:pPr indent="0">
              <a:buNone/>
            </a:pPr>
            <a:endParaRPr lang="en-CA" dirty="0"/>
          </a:p>
          <a:p>
            <a:pPr marL="342900" indent="-342900">
              <a:buFont typeface="+mj-lt"/>
              <a:buAutoNum type="arabicPeriod"/>
            </a:pPr>
            <a:r>
              <a:rPr lang="en-CA" dirty="0" smtClean="0"/>
              <a:t>What is the difference between the first two sentences? What semantic clues helped you interpret their meaning?</a:t>
            </a:r>
          </a:p>
          <a:p>
            <a:pPr marL="342900" indent="-342900">
              <a:buFont typeface="+mj-lt"/>
              <a:buAutoNum type="arabicPeriod"/>
            </a:pPr>
            <a:r>
              <a:rPr lang="en-CA" dirty="0" smtClean="0"/>
              <a:t>How is mind used differently?</a:t>
            </a:r>
            <a:endParaRPr lang="en-CA" dirty="0"/>
          </a:p>
        </p:txBody>
      </p:sp>
    </p:spTree>
    <p:extLst>
      <p:ext uri="{BB962C8B-B14F-4D97-AF65-F5344CB8AC3E}">
        <p14:creationId xmlns:p14="http://schemas.microsoft.com/office/powerpoint/2010/main" val="8327121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Language development</a:t>
            </a:r>
            <a:endParaRPr lang="en-CA" dirty="0"/>
          </a:p>
        </p:txBody>
      </p:sp>
      <p:sp>
        <p:nvSpPr>
          <p:cNvPr id="3" name="Content Placeholder 2"/>
          <p:cNvSpPr>
            <a:spLocks noGrp="1"/>
          </p:cNvSpPr>
          <p:nvPr>
            <p:ph idx="1"/>
          </p:nvPr>
        </p:nvSpPr>
        <p:spPr/>
        <p:txBody>
          <a:bodyPr>
            <a:normAutofit lnSpcReduction="10000"/>
          </a:bodyPr>
          <a:lstStyle/>
          <a:p>
            <a:r>
              <a:rPr lang="en-CA" dirty="0" smtClean="0"/>
              <a:t>B.F. Skinner: children learn language through operant conditioning</a:t>
            </a:r>
          </a:p>
          <a:p>
            <a:r>
              <a:rPr lang="en-CA" dirty="0" smtClean="0">
                <a:solidFill>
                  <a:srgbClr val="FF0000"/>
                </a:solidFill>
              </a:rPr>
              <a:t>Noam Chomsky</a:t>
            </a:r>
            <a:r>
              <a:rPr lang="en-CA" dirty="0" smtClean="0"/>
              <a:t>: infants possess an innate capacity for language, a mental program that enables them to learn language</a:t>
            </a:r>
          </a:p>
          <a:p>
            <a:r>
              <a:rPr lang="en-CA" dirty="0" smtClean="0"/>
              <a:t>Benjamin Whorf: language influences thought =  </a:t>
            </a:r>
            <a:r>
              <a:rPr lang="en-CA" dirty="0" smtClean="0">
                <a:solidFill>
                  <a:srgbClr val="FF0000"/>
                </a:solidFill>
              </a:rPr>
              <a:t>linguistic relativity</a:t>
            </a:r>
            <a:r>
              <a:rPr lang="en-CA" dirty="0" smtClean="0"/>
              <a:t> (Inuit many words for snow, gender stereotypes)</a:t>
            </a:r>
          </a:p>
          <a:p>
            <a:r>
              <a:rPr lang="en-CA" dirty="0" smtClean="0"/>
              <a:t>Babies </a:t>
            </a:r>
            <a:r>
              <a:rPr lang="en-CA" dirty="0" smtClean="0">
                <a:solidFill>
                  <a:srgbClr val="FF0000"/>
                </a:solidFill>
              </a:rPr>
              <a:t>babble</a:t>
            </a:r>
            <a:r>
              <a:rPr lang="en-CA" dirty="0" smtClean="0"/>
              <a:t>, then single words, then </a:t>
            </a:r>
            <a:r>
              <a:rPr lang="en-CA" dirty="0" smtClean="0">
                <a:solidFill>
                  <a:srgbClr val="FF0000"/>
                </a:solidFill>
              </a:rPr>
              <a:t>telegraphic speech</a:t>
            </a:r>
            <a:r>
              <a:rPr lang="en-CA" dirty="0" smtClean="0"/>
              <a:t>, etc.</a:t>
            </a:r>
          </a:p>
          <a:p>
            <a:r>
              <a:rPr lang="en-CA" dirty="0"/>
              <a:t>Animals communicate but do not use </a:t>
            </a:r>
            <a:r>
              <a:rPr lang="en-CA" dirty="0" smtClean="0"/>
              <a:t>grammar</a:t>
            </a:r>
            <a:endParaRPr lang="en-CA" dirty="0"/>
          </a:p>
        </p:txBody>
      </p:sp>
    </p:spTree>
    <p:extLst>
      <p:ext uri="{BB962C8B-B14F-4D97-AF65-F5344CB8AC3E}">
        <p14:creationId xmlns:p14="http://schemas.microsoft.com/office/powerpoint/2010/main" val="4250314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Classical conditioning</a:t>
            </a:r>
            <a:endParaRPr lang="en-CA"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87377915"/>
              </p:ext>
            </p:extLst>
          </p:nvPr>
        </p:nvGraphicFramePr>
        <p:xfrm>
          <a:off x="1403648" y="2708920"/>
          <a:ext cx="6400800" cy="1381760"/>
        </p:xfrm>
        <a:graphic>
          <a:graphicData uri="http://schemas.openxmlformats.org/drawingml/2006/table">
            <a:tbl>
              <a:tblPr firstRow="1" bandRow="1">
                <a:tableStyleId>{5C22544A-7EE6-4342-B048-85BDC9FD1C3A}</a:tableStyleId>
              </a:tblPr>
              <a:tblGrid>
                <a:gridCol w="3200400"/>
                <a:gridCol w="3200400"/>
              </a:tblGrid>
              <a:tr h="370840">
                <a:tc>
                  <a:txBody>
                    <a:bodyPr/>
                    <a:lstStyle/>
                    <a:p>
                      <a:pPr algn="ctr"/>
                      <a:r>
                        <a:rPr lang="en-CA" dirty="0" smtClean="0"/>
                        <a:t>Type of Response</a:t>
                      </a:r>
                      <a:endParaRPr lang="en-CA" dirty="0"/>
                    </a:p>
                  </a:txBody>
                  <a:tcPr/>
                </a:tc>
                <a:tc>
                  <a:txBody>
                    <a:bodyPr/>
                    <a:lstStyle/>
                    <a:p>
                      <a:pPr algn="ctr"/>
                      <a:r>
                        <a:rPr lang="en-CA" dirty="0" smtClean="0"/>
                        <a:t>Description </a:t>
                      </a:r>
                      <a:endParaRPr lang="en-CA" dirty="0"/>
                    </a:p>
                  </a:txBody>
                  <a:tcPr/>
                </a:tc>
              </a:tr>
              <a:tr h="370840">
                <a:tc>
                  <a:txBody>
                    <a:bodyPr/>
                    <a:lstStyle/>
                    <a:p>
                      <a:r>
                        <a:rPr lang="en-CA" dirty="0" smtClean="0"/>
                        <a:t>Unconditioned (UCR)</a:t>
                      </a:r>
                      <a:endParaRPr lang="en-CA" dirty="0"/>
                    </a:p>
                  </a:txBody>
                  <a:tcPr/>
                </a:tc>
                <a:tc>
                  <a:txBody>
                    <a:bodyPr/>
                    <a:lstStyle/>
                    <a:p>
                      <a:r>
                        <a:rPr lang="en-CA" dirty="0" smtClean="0"/>
                        <a:t>Natural reaction to a stimulus</a:t>
                      </a:r>
                      <a:endParaRPr lang="en-CA" dirty="0"/>
                    </a:p>
                  </a:txBody>
                  <a:tcPr/>
                </a:tc>
              </a:tr>
              <a:tr h="370840">
                <a:tc>
                  <a:txBody>
                    <a:bodyPr/>
                    <a:lstStyle/>
                    <a:p>
                      <a:r>
                        <a:rPr lang="en-CA" dirty="0" smtClean="0"/>
                        <a:t>Conditioned (CR)</a:t>
                      </a:r>
                      <a:endParaRPr lang="en-CA" dirty="0"/>
                    </a:p>
                  </a:txBody>
                  <a:tcPr/>
                </a:tc>
                <a:tc>
                  <a:txBody>
                    <a:bodyPr/>
                    <a:lstStyle/>
                    <a:p>
                      <a:r>
                        <a:rPr lang="en-CA" dirty="0" smtClean="0"/>
                        <a:t>Learned reaction to a conditioned stimulus (CS)</a:t>
                      </a:r>
                      <a:endParaRPr lang="en-CA" dirty="0"/>
                    </a:p>
                  </a:txBody>
                  <a:tcPr/>
                </a:tc>
              </a:tr>
            </a:tbl>
          </a:graphicData>
        </a:graphic>
      </p:graphicFrame>
      <p:sp>
        <p:nvSpPr>
          <p:cNvPr id="3" name="TextBox 2"/>
          <p:cNvSpPr txBox="1"/>
          <p:nvPr/>
        </p:nvSpPr>
        <p:spPr>
          <a:xfrm>
            <a:off x="1835696" y="4725144"/>
            <a:ext cx="3355021" cy="369332"/>
          </a:xfrm>
          <a:prstGeom prst="rect">
            <a:avLst/>
          </a:prstGeom>
          <a:noFill/>
        </p:spPr>
        <p:txBody>
          <a:bodyPr wrap="none" rtlCol="0">
            <a:spAutoFit/>
          </a:bodyPr>
          <a:lstStyle/>
          <a:p>
            <a:r>
              <a:rPr lang="en-CA" dirty="0" smtClean="0"/>
              <a:t>Experiment - green or purple pen?</a:t>
            </a:r>
            <a:endParaRPr lang="en-CA" dirty="0"/>
          </a:p>
        </p:txBody>
      </p:sp>
      <p:sp>
        <p:nvSpPr>
          <p:cNvPr id="4" name="TextBox 3"/>
          <p:cNvSpPr txBox="1"/>
          <p:nvPr/>
        </p:nvSpPr>
        <p:spPr>
          <a:xfrm>
            <a:off x="1398977" y="2276872"/>
            <a:ext cx="652743" cy="369332"/>
          </a:xfrm>
          <a:prstGeom prst="rect">
            <a:avLst/>
          </a:prstGeom>
          <a:noFill/>
        </p:spPr>
        <p:txBody>
          <a:bodyPr wrap="none" rtlCol="0">
            <a:spAutoFit/>
          </a:bodyPr>
          <a:lstStyle/>
          <a:p>
            <a:r>
              <a:rPr lang="en-CA" dirty="0" smtClean="0"/>
              <a:t>GO9</a:t>
            </a:r>
            <a:endParaRPr lang="en-CA" dirty="0"/>
          </a:p>
        </p:txBody>
      </p:sp>
    </p:spTree>
    <p:extLst>
      <p:ext uri="{BB962C8B-B14F-4D97-AF65-F5344CB8AC3E}">
        <p14:creationId xmlns:p14="http://schemas.microsoft.com/office/powerpoint/2010/main" val="47542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Language practice</a:t>
            </a:r>
            <a:endParaRPr lang="en-CA" dirty="0"/>
          </a:p>
        </p:txBody>
      </p:sp>
      <p:sp>
        <p:nvSpPr>
          <p:cNvPr id="3" name="Content Placeholder 2"/>
          <p:cNvSpPr>
            <a:spLocks noGrp="1"/>
          </p:cNvSpPr>
          <p:nvPr>
            <p:ph idx="1"/>
          </p:nvPr>
        </p:nvSpPr>
        <p:spPr/>
        <p:txBody>
          <a:bodyPr/>
          <a:lstStyle/>
          <a:p>
            <a:r>
              <a:rPr lang="en-CA" dirty="0" smtClean="0"/>
              <a:t>Read </a:t>
            </a:r>
            <a:r>
              <a:rPr lang="en-CA" dirty="0" smtClean="0">
                <a:hlinkClick r:id="rId2"/>
              </a:rPr>
              <a:t>Shakespeare</a:t>
            </a:r>
            <a:endParaRPr lang="en-CA" dirty="0" smtClean="0"/>
          </a:p>
          <a:p>
            <a:r>
              <a:rPr lang="en-CA" dirty="0" smtClean="0"/>
              <a:t>Do crossword puzzles</a:t>
            </a:r>
          </a:p>
          <a:p>
            <a:r>
              <a:rPr lang="en-CA" dirty="0" smtClean="0"/>
              <a:t>Play Wheel of Fortune</a:t>
            </a:r>
          </a:p>
          <a:p>
            <a:r>
              <a:rPr lang="en-CA" dirty="0" smtClean="0"/>
              <a:t>Learn to sign (ASL, etc.)</a:t>
            </a:r>
          </a:p>
          <a:p>
            <a:r>
              <a:rPr lang="en-CA" dirty="0" smtClean="0"/>
              <a:t>Learn a new language</a:t>
            </a:r>
          </a:p>
        </p:txBody>
      </p:sp>
    </p:spTree>
    <p:extLst>
      <p:ext uri="{BB962C8B-B14F-4D97-AF65-F5344CB8AC3E}">
        <p14:creationId xmlns:p14="http://schemas.microsoft.com/office/powerpoint/2010/main" val="9625320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Language practice</a:t>
            </a:r>
            <a:endParaRPr lang="en-CA" dirty="0"/>
          </a:p>
        </p:txBody>
      </p:sp>
      <p:sp>
        <p:nvSpPr>
          <p:cNvPr id="3" name="Content Placeholder 2"/>
          <p:cNvSpPr>
            <a:spLocks noGrp="1"/>
          </p:cNvSpPr>
          <p:nvPr>
            <p:ph idx="1"/>
          </p:nvPr>
        </p:nvSpPr>
        <p:spPr/>
        <p:txBody>
          <a:bodyPr/>
          <a:lstStyle/>
          <a:p>
            <a:r>
              <a:rPr lang="en-CA" dirty="0" err="1"/>
              <a:t>Aoccdrnig</a:t>
            </a:r>
            <a:r>
              <a:rPr lang="en-CA" dirty="0"/>
              <a:t> to </a:t>
            </a:r>
            <a:r>
              <a:rPr lang="en-CA" dirty="0" err="1"/>
              <a:t>rscheearch</a:t>
            </a:r>
            <a:r>
              <a:rPr lang="en-CA" dirty="0"/>
              <a:t> at an </a:t>
            </a:r>
            <a:r>
              <a:rPr lang="en-CA" dirty="0" err="1"/>
              <a:t>Elingsh</a:t>
            </a:r>
            <a:r>
              <a:rPr lang="en-CA" dirty="0"/>
              <a:t> </a:t>
            </a:r>
            <a:r>
              <a:rPr lang="en-CA" dirty="0" err="1"/>
              <a:t>uinervtisy</a:t>
            </a:r>
            <a:r>
              <a:rPr lang="en-CA" dirty="0"/>
              <a:t>, it </a:t>
            </a:r>
            <a:r>
              <a:rPr lang="en-CA" dirty="0" err="1"/>
              <a:t>deosn't</a:t>
            </a:r>
            <a:r>
              <a:rPr lang="en-CA" dirty="0"/>
              <a:t> </a:t>
            </a:r>
            <a:r>
              <a:rPr lang="en-CA" dirty="0" err="1"/>
              <a:t>mttaer</a:t>
            </a:r>
            <a:r>
              <a:rPr lang="en-CA" dirty="0"/>
              <a:t> in </a:t>
            </a:r>
            <a:r>
              <a:rPr lang="en-CA" dirty="0" err="1"/>
              <a:t>waht</a:t>
            </a:r>
            <a:r>
              <a:rPr lang="en-CA" dirty="0"/>
              <a:t> </a:t>
            </a:r>
            <a:r>
              <a:rPr lang="en-CA" dirty="0" err="1"/>
              <a:t>oredr</a:t>
            </a:r>
            <a:r>
              <a:rPr lang="en-CA" dirty="0"/>
              <a:t> the </a:t>
            </a:r>
            <a:r>
              <a:rPr lang="en-CA" dirty="0" err="1"/>
              <a:t>ltteers</a:t>
            </a:r>
            <a:r>
              <a:rPr lang="en-CA" dirty="0"/>
              <a:t> in a </a:t>
            </a:r>
            <a:r>
              <a:rPr lang="en-CA" dirty="0" err="1"/>
              <a:t>wrod</a:t>
            </a:r>
            <a:r>
              <a:rPr lang="en-CA" dirty="0"/>
              <a:t> are, </a:t>
            </a:r>
            <a:r>
              <a:rPr lang="en-CA" dirty="0" err="1"/>
              <a:t>olny</a:t>
            </a:r>
            <a:r>
              <a:rPr lang="en-CA" dirty="0"/>
              <a:t> </a:t>
            </a:r>
            <a:r>
              <a:rPr lang="en-CA" dirty="0" err="1"/>
              <a:t>taht</a:t>
            </a:r>
            <a:r>
              <a:rPr lang="en-CA" dirty="0"/>
              <a:t> the </a:t>
            </a:r>
            <a:r>
              <a:rPr lang="en-CA" dirty="0" err="1"/>
              <a:t>frist</a:t>
            </a:r>
            <a:r>
              <a:rPr lang="en-CA" dirty="0"/>
              <a:t> and </a:t>
            </a:r>
            <a:r>
              <a:rPr lang="en-CA" dirty="0" err="1"/>
              <a:t>lsat</a:t>
            </a:r>
            <a:r>
              <a:rPr lang="en-CA" dirty="0"/>
              <a:t> </a:t>
            </a:r>
            <a:r>
              <a:rPr lang="en-CA" dirty="0" err="1"/>
              <a:t>ltteres</a:t>
            </a:r>
            <a:r>
              <a:rPr lang="en-CA" dirty="0"/>
              <a:t> are at the </a:t>
            </a:r>
            <a:r>
              <a:rPr lang="en-CA" dirty="0" err="1"/>
              <a:t>rghit</a:t>
            </a:r>
            <a:r>
              <a:rPr lang="en-CA" dirty="0"/>
              <a:t> </a:t>
            </a:r>
            <a:r>
              <a:rPr lang="en-CA" dirty="0" err="1"/>
              <a:t>pcleas</a:t>
            </a:r>
            <a:r>
              <a:rPr lang="en-CA" dirty="0"/>
              <a:t>. The </a:t>
            </a:r>
            <a:r>
              <a:rPr lang="en-CA" dirty="0" err="1"/>
              <a:t>rset</a:t>
            </a:r>
            <a:r>
              <a:rPr lang="en-CA" dirty="0"/>
              <a:t> can be a </a:t>
            </a:r>
            <a:r>
              <a:rPr lang="en-CA" dirty="0" err="1"/>
              <a:t>toatl</a:t>
            </a:r>
            <a:r>
              <a:rPr lang="en-CA" dirty="0"/>
              <a:t> </a:t>
            </a:r>
            <a:r>
              <a:rPr lang="en-CA" dirty="0" err="1"/>
              <a:t>mses</a:t>
            </a:r>
            <a:r>
              <a:rPr lang="en-CA" dirty="0"/>
              <a:t> and you can </a:t>
            </a:r>
            <a:r>
              <a:rPr lang="en-CA" dirty="0" err="1"/>
              <a:t>sitll</a:t>
            </a:r>
            <a:r>
              <a:rPr lang="en-CA" dirty="0"/>
              <a:t> </a:t>
            </a:r>
            <a:r>
              <a:rPr lang="en-CA" dirty="0" err="1"/>
              <a:t>raed</a:t>
            </a:r>
            <a:r>
              <a:rPr lang="en-CA" dirty="0"/>
              <a:t> it </a:t>
            </a:r>
            <a:r>
              <a:rPr lang="en-CA" dirty="0" err="1"/>
              <a:t>wouthit</a:t>
            </a:r>
            <a:r>
              <a:rPr lang="en-CA" dirty="0"/>
              <a:t> a </a:t>
            </a:r>
            <a:r>
              <a:rPr lang="en-CA" dirty="0" err="1"/>
              <a:t>porbelm</a:t>
            </a:r>
            <a:r>
              <a:rPr lang="en-CA" dirty="0"/>
              <a:t>. </a:t>
            </a:r>
            <a:r>
              <a:rPr lang="en-CA" dirty="0" err="1"/>
              <a:t>Tihs</a:t>
            </a:r>
            <a:r>
              <a:rPr lang="en-CA" dirty="0"/>
              <a:t> is </a:t>
            </a:r>
            <a:r>
              <a:rPr lang="en-CA" dirty="0" err="1"/>
              <a:t>bcuseae</a:t>
            </a:r>
            <a:r>
              <a:rPr lang="en-CA" dirty="0"/>
              <a:t> we do not </a:t>
            </a:r>
            <a:r>
              <a:rPr lang="en-CA" dirty="0" err="1"/>
              <a:t>raed</a:t>
            </a:r>
            <a:r>
              <a:rPr lang="en-CA" dirty="0"/>
              <a:t> </a:t>
            </a:r>
            <a:r>
              <a:rPr lang="en-CA" dirty="0" err="1"/>
              <a:t>ervey</a:t>
            </a:r>
            <a:r>
              <a:rPr lang="en-CA" dirty="0"/>
              <a:t> </a:t>
            </a:r>
            <a:r>
              <a:rPr lang="en-CA" dirty="0" err="1"/>
              <a:t>lteter</a:t>
            </a:r>
            <a:r>
              <a:rPr lang="en-CA" dirty="0"/>
              <a:t> by </a:t>
            </a:r>
            <a:r>
              <a:rPr lang="en-CA" dirty="0" err="1"/>
              <a:t>ilstef</a:t>
            </a:r>
            <a:r>
              <a:rPr lang="en-CA" dirty="0"/>
              <a:t>, but the </a:t>
            </a:r>
            <a:r>
              <a:rPr lang="en-CA" dirty="0" err="1"/>
              <a:t>wrod</a:t>
            </a:r>
            <a:r>
              <a:rPr lang="en-CA" dirty="0"/>
              <a:t> as a </a:t>
            </a:r>
            <a:r>
              <a:rPr lang="en-CA" dirty="0" err="1"/>
              <a:t>wlohe</a:t>
            </a:r>
            <a:r>
              <a:rPr lang="en-CA" dirty="0"/>
              <a:t>. </a:t>
            </a:r>
          </a:p>
        </p:txBody>
      </p:sp>
    </p:spTree>
    <p:extLst>
      <p:ext uri="{BB962C8B-B14F-4D97-AF65-F5344CB8AC3E}">
        <p14:creationId xmlns:p14="http://schemas.microsoft.com/office/powerpoint/2010/main" val="14367606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47800" y="3410267"/>
            <a:ext cx="6508576" cy="1456373"/>
          </a:xfrm>
        </p:spPr>
        <p:txBody>
          <a:bodyPr>
            <a:normAutofit/>
          </a:bodyPr>
          <a:lstStyle/>
          <a:p>
            <a:r>
              <a:rPr lang="en-CA" dirty="0" smtClean="0"/>
              <a:t>Quiz 11-2</a:t>
            </a:r>
            <a:br>
              <a:rPr lang="en-CA" dirty="0" smtClean="0"/>
            </a:br>
            <a:r>
              <a:rPr lang="en-CA" sz="2400" dirty="0" smtClean="0"/>
              <a:t>thinking and language (</a:t>
            </a:r>
            <a:r>
              <a:rPr lang="en-CA" sz="2400" dirty="0" err="1" smtClean="0"/>
              <a:t>ra</a:t>
            </a:r>
            <a:r>
              <a:rPr lang="en-CA" sz="2400" dirty="0"/>
              <a:t> </a:t>
            </a:r>
            <a:r>
              <a:rPr lang="en-CA" sz="2400" dirty="0" smtClean="0"/>
              <a:t>11)</a:t>
            </a:r>
            <a:br>
              <a:rPr lang="en-CA" sz="2400" dirty="0" smtClean="0"/>
            </a:br>
            <a:r>
              <a:rPr lang="en-CA" sz="2400" dirty="0" smtClean="0"/>
              <a:t>creativity (</a:t>
            </a:r>
            <a:r>
              <a:rPr lang="en-CA" sz="2400" dirty="0" err="1" smtClean="0"/>
              <a:t>ea</a:t>
            </a:r>
            <a:r>
              <a:rPr lang="en-CA" sz="2400" dirty="0" smtClean="0"/>
              <a:t> 11)</a:t>
            </a:r>
            <a:endParaRPr lang="en-CA" dirty="0"/>
          </a:p>
        </p:txBody>
      </p:sp>
      <p:sp>
        <p:nvSpPr>
          <p:cNvPr id="5" name="Text Placeholder 4"/>
          <p:cNvSpPr>
            <a:spLocks noGrp="1"/>
          </p:cNvSpPr>
          <p:nvPr>
            <p:ph type="body" idx="1"/>
          </p:nvPr>
        </p:nvSpPr>
        <p:spPr/>
        <p:txBody>
          <a:bodyPr/>
          <a:lstStyle/>
          <a:p>
            <a:endParaRPr lang="en-CA"/>
          </a:p>
        </p:txBody>
      </p:sp>
    </p:spTree>
    <p:extLst>
      <p:ext uri="{BB962C8B-B14F-4D97-AF65-F5344CB8AC3E}">
        <p14:creationId xmlns:p14="http://schemas.microsoft.com/office/powerpoint/2010/main" val="361212015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motivation</a:t>
            </a:r>
            <a:endParaRPr lang="en-CA" dirty="0"/>
          </a:p>
        </p:txBody>
      </p:sp>
      <p:sp>
        <p:nvSpPr>
          <p:cNvPr id="3" name="Content Placeholder 2"/>
          <p:cNvSpPr>
            <a:spLocks noGrp="1"/>
          </p:cNvSpPr>
          <p:nvPr>
            <p:ph idx="1"/>
          </p:nvPr>
        </p:nvSpPr>
        <p:spPr/>
        <p:txBody>
          <a:bodyPr>
            <a:normAutofit lnSpcReduction="10000"/>
          </a:bodyPr>
          <a:lstStyle/>
          <a:p>
            <a:r>
              <a:rPr lang="en-CA" dirty="0" smtClean="0"/>
              <a:t>Kerri </a:t>
            </a:r>
            <a:r>
              <a:rPr lang="en-CA" dirty="0" err="1" smtClean="0"/>
              <a:t>Strug</a:t>
            </a:r>
            <a:r>
              <a:rPr lang="en-CA" dirty="0" smtClean="0"/>
              <a:t> helped US team win gold at 1996 Olympics – landed the vault with sprained ankle</a:t>
            </a:r>
          </a:p>
          <a:p>
            <a:r>
              <a:rPr lang="en-CA" dirty="0" smtClean="0"/>
              <a:t>What can be accomplished when motivated?</a:t>
            </a:r>
          </a:p>
          <a:p>
            <a:r>
              <a:rPr lang="en-CA" dirty="0" smtClean="0">
                <a:solidFill>
                  <a:srgbClr val="FF0000"/>
                </a:solidFill>
              </a:rPr>
              <a:t>Motivation</a:t>
            </a:r>
            <a:r>
              <a:rPr lang="en-CA" dirty="0" smtClean="0"/>
              <a:t> = internal state that activates behavior and directs it toward a goal</a:t>
            </a:r>
          </a:p>
          <a:p>
            <a:r>
              <a:rPr lang="en-CA" dirty="0" smtClean="0"/>
              <a:t>Motives can be </a:t>
            </a:r>
            <a:r>
              <a:rPr lang="en-CA" dirty="0" smtClean="0">
                <a:solidFill>
                  <a:srgbClr val="FF0000"/>
                </a:solidFill>
              </a:rPr>
              <a:t>inferred from goal-directed behavior</a:t>
            </a:r>
          </a:p>
          <a:p>
            <a:r>
              <a:rPr lang="en-CA" dirty="0" smtClean="0"/>
              <a:t>Four theories: instinct, drive-reduction, incentive, cognitive</a:t>
            </a:r>
          </a:p>
          <a:p>
            <a:endParaRPr lang="en-CA" dirty="0"/>
          </a:p>
        </p:txBody>
      </p:sp>
    </p:spTree>
    <p:extLst>
      <p:ext uri="{BB962C8B-B14F-4D97-AF65-F5344CB8AC3E}">
        <p14:creationId xmlns:p14="http://schemas.microsoft.com/office/powerpoint/2010/main" val="1549977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Instinct theory</a:t>
            </a:r>
            <a:endParaRPr lang="en-CA" dirty="0"/>
          </a:p>
        </p:txBody>
      </p:sp>
      <p:sp>
        <p:nvSpPr>
          <p:cNvPr id="3" name="Content Placeholder 2"/>
          <p:cNvSpPr>
            <a:spLocks noGrp="1"/>
          </p:cNvSpPr>
          <p:nvPr>
            <p:ph idx="1"/>
          </p:nvPr>
        </p:nvSpPr>
        <p:spPr/>
        <p:txBody>
          <a:bodyPr/>
          <a:lstStyle/>
          <a:p>
            <a:r>
              <a:rPr lang="en-CA" dirty="0" smtClean="0">
                <a:solidFill>
                  <a:srgbClr val="FF0000"/>
                </a:solidFill>
              </a:rPr>
              <a:t>Instinct</a:t>
            </a:r>
            <a:r>
              <a:rPr lang="en-CA" dirty="0" smtClean="0"/>
              <a:t> = innate tendencies that determine behavior:</a:t>
            </a:r>
          </a:p>
          <a:p>
            <a:pPr lvl="1"/>
            <a:r>
              <a:rPr lang="en-CA" dirty="0"/>
              <a:t>Salmon swim back to spawn</a:t>
            </a:r>
          </a:p>
          <a:p>
            <a:pPr lvl="1"/>
            <a:r>
              <a:rPr lang="en-CA" dirty="0"/>
              <a:t>People also have instincts: cleanliness, curiosity, parental love, sociability, sympathy</a:t>
            </a:r>
          </a:p>
          <a:p>
            <a:r>
              <a:rPr lang="en-CA" dirty="0" smtClean="0"/>
              <a:t>Flawed theory that simply labels but doesn’t explain behavior</a:t>
            </a:r>
          </a:p>
        </p:txBody>
      </p:sp>
    </p:spTree>
    <p:extLst>
      <p:ext uri="{BB962C8B-B14F-4D97-AF65-F5344CB8AC3E}">
        <p14:creationId xmlns:p14="http://schemas.microsoft.com/office/powerpoint/2010/main" val="2650634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Drive-reduction theory</a:t>
            </a:r>
            <a:endParaRPr lang="en-CA" dirty="0"/>
          </a:p>
        </p:txBody>
      </p:sp>
      <p:sp>
        <p:nvSpPr>
          <p:cNvPr id="3" name="Content Placeholder 2"/>
          <p:cNvSpPr>
            <a:spLocks noGrp="1"/>
          </p:cNvSpPr>
          <p:nvPr>
            <p:ph idx="1"/>
          </p:nvPr>
        </p:nvSpPr>
        <p:spPr/>
        <p:txBody>
          <a:bodyPr>
            <a:normAutofit lnSpcReduction="10000"/>
          </a:bodyPr>
          <a:lstStyle/>
          <a:p>
            <a:r>
              <a:rPr lang="en-CA" dirty="0"/>
              <a:t>Clark </a:t>
            </a:r>
            <a:r>
              <a:rPr lang="en-CA" dirty="0">
                <a:solidFill>
                  <a:srgbClr val="FF0000"/>
                </a:solidFill>
              </a:rPr>
              <a:t>Hull</a:t>
            </a:r>
            <a:r>
              <a:rPr lang="en-CA" dirty="0"/>
              <a:t> traced motivation back to basic physiological needs</a:t>
            </a:r>
          </a:p>
          <a:p>
            <a:r>
              <a:rPr lang="en-CA" dirty="0" smtClean="0">
                <a:solidFill>
                  <a:srgbClr val="FF0000"/>
                </a:solidFill>
              </a:rPr>
              <a:t>Need</a:t>
            </a:r>
            <a:r>
              <a:rPr lang="en-CA" dirty="0" smtClean="0"/>
              <a:t> = biological or psychological requirements of an organism</a:t>
            </a:r>
          </a:p>
          <a:p>
            <a:r>
              <a:rPr lang="en-CA" dirty="0" smtClean="0">
                <a:solidFill>
                  <a:srgbClr val="FF0000"/>
                </a:solidFill>
              </a:rPr>
              <a:t>Drive</a:t>
            </a:r>
            <a:r>
              <a:rPr lang="en-CA" dirty="0" smtClean="0"/>
              <a:t> = state of tension produced by a need that motivates an organism toward a goal</a:t>
            </a:r>
          </a:p>
          <a:p>
            <a:r>
              <a:rPr lang="en-CA" dirty="0" smtClean="0"/>
              <a:t>Some experiences (i.e. contact comfort) satisfy psychological (but not biological) needs (i.e. Harry Harlow’s monkey experiment)</a:t>
            </a:r>
          </a:p>
          <a:p>
            <a:r>
              <a:rPr lang="en-CA" dirty="0" smtClean="0"/>
              <a:t>Some activities increase tension (i.e. roller coaster, horror film)</a:t>
            </a:r>
          </a:p>
        </p:txBody>
      </p:sp>
    </p:spTree>
    <p:extLst>
      <p:ext uri="{BB962C8B-B14F-4D97-AF65-F5344CB8AC3E}">
        <p14:creationId xmlns:p14="http://schemas.microsoft.com/office/powerpoint/2010/main" val="1069298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Incentive theory</a:t>
            </a:r>
            <a:endParaRPr lang="en-CA" dirty="0"/>
          </a:p>
        </p:txBody>
      </p:sp>
      <p:sp>
        <p:nvSpPr>
          <p:cNvPr id="3" name="Content Placeholder 2"/>
          <p:cNvSpPr>
            <a:spLocks noGrp="1"/>
          </p:cNvSpPr>
          <p:nvPr>
            <p:ph idx="1"/>
          </p:nvPr>
        </p:nvSpPr>
        <p:spPr/>
        <p:txBody>
          <a:bodyPr/>
          <a:lstStyle/>
          <a:p>
            <a:r>
              <a:rPr lang="en-CA" dirty="0" smtClean="0"/>
              <a:t>Incentive theory stresses the role of the </a:t>
            </a:r>
            <a:r>
              <a:rPr lang="en-CA" dirty="0" smtClean="0">
                <a:solidFill>
                  <a:srgbClr val="FF0000"/>
                </a:solidFill>
              </a:rPr>
              <a:t>environment</a:t>
            </a:r>
            <a:r>
              <a:rPr lang="en-CA" dirty="0" smtClean="0"/>
              <a:t> (</a:t>
            </a:r>
            <a:r>
              <a:rPr lang="en-CA" dirty="0" err="1" smtClean="0"/>
              <a:t>vs</a:t>
            </a:r>
            <a:r>
              <a:rPr lang="en-CA" dirty="0" smtClean="0"/>
              <a:t> drive reduction theory’s focus on internal states)</a:t>
            </a:r>
          </a:p>
          <a:p>
            <a:r>
              <a:rPr lang="en-CA" dirty="0" smtClean="0">
                <a:solidFill>
                  <a:srgbClr val="FF0000"/>
                </a:solidFill>
              </a:rPr>
              <a:t>Incentive</a:t>
            </a:r>
            <a:r>
              <a:rPr lang="en-CA" dirty="0" smtClean="0"/>
              <a:t> = external stimulus, </a:t>
            </a:r>
            <a:r>
              <a:rPr lang="en-CA" dirty="0" err="1" smtClean="0"/>
              <a:t>reinforcer</a:t>
            </a:r>
            <a:r>
              <a:rPr lang="en-CA" dirty="0" smtClean="0"/>
              <a:t>, or reward that motivates behavior</a:t>
            </a:r>
          </a:p>
          <a:p>
            <a:endParaRPr lang="en-CA" dirty="0"/>
          </a:p>
        </p:txBody>
      </p:sp>
    </p:spTree>
    <p:extLst>
      <p:ext uri="{BB962C8B-B14F-4D97-AF65-F5344CB8AC3E}">
        <p14:creationId xmlns:p14="http://schemas.microsoft.com/office/powerpoint/2010/main" val="2237642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Cognitive theory</a:t>
            </a:r>
            <a:endParaRPr lang="en-CA" dirty="0"/>
          </a:p>
        </p:txBody>
      </p:sp>
      <p:sp>
        <p:nvSpPr>
          <p:cNvPr id="3" name="Content Placeholder 2"/>
          <p:cNvSpPr>
            <a:spLocks noGrp="1"/>
          </p:cNvSpPr>
          <p:nvPr>
            <p:ph idx="1"/>
          </p:nvPr>
        </p:nvSpPr>
        <p:spPr/>
        <p:txBody>
          <a:bodyPr>
            <a:normAutofit fontScale="92500"/>
          </a:bodyPr>
          <a:lstStyle/>
          <a:p>
            <a:r>
              <a:rPr lang="en-CA" dirty="0" smtClean="0">
                <a:solidFill>
                  <a:srgbClr val="FF0000"/>
                </a:solidFill>
              </a:rPr>
              <a:t>Extrinsic motivation</a:t>
            </a:r>
            <a:r>
              <a:rPr lang="en-CA" dirty="0" smtClean="0"/>
              <a:t> = engaging in activities that either reduce biological needs to help us obtain external incentives</a:t>
            </a:r>
          </a:p>
          <a:p>
            <a:r>
              <a:rPr lang="en-CA" dirty="0" smtClean="0">
                <a:solidFill>
                  <a:srgbClr val="FF0000"/>
                </a:solidFill>
              </a:rPr>
              <a:t>Intrinsic motivation</a:t>
            </a:r>
            <a:r>
              <a:rPr lang="en-CA" dirty="0" smtClean="0"/>
              <a:t> = engaging in activities because they are personally rewarding or because they fulfill our beliefs and expectations</a:t>
            </a:r>
          </a:p>
          <a:p>
            <a:r>
              <a:rPr lang="en-CA" dirty="0" err="1" smtClean="0"/>
              <a:t>Overjustification</a:t>
            </a:r>
            <a:r>
              <a:rPr lang="en-CA" dirty="0" smtClean="0"/>
              <a:t> effect = when people are given more extrinsic motivation that needed their </a:t>
            </a:r>
            <a:r>
              <a:rPr lang="en-CA" dirty="0" err="1" smtClean="0"/>
              <a:t>instinsic</a:t>
            </a:r>
            <a:r>
              <a:rPr lang="en-CA" dirty="0" smtClean="0"/>
              <a:t> motivation declines (i.e. read for enjoyment…paid to read...payment stops…reading stops)</a:t>
            </a:r>
            <a:endParaRPr lang="en-CA" dirty="0"/>
          </a:p>
        </p:txBody>
      </p:sp>
    </p:spTree>
    <p:extLst>
      <p:ext uri="{BB962C8B-B14F-4D97-AF65-F5344CB8AC3E}">
        <p14:creationId xmlns:p14="http://schemas.microsoft.com/office/powerpoint/2010/main" val="1518108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47800" y="3410267"/>
            <a:ext cx="6508576" cy="1456373"/>
          </a:xfrm>
        </p:spPr>
        <p:txBody>
          <a:bodyPr>
            <a:normAutofit/>
          </a:bodyPr>
          <a:lstStyle/>
          <a:p>
            <a:r>
              <a:rPr lang="en-CA" dirty="0" smtClean="0"/>
              <a:t>Quiz 12-1</a:t>
            </a:r>
            <a:br>
              <a:rPr lang="en-CA" dirty="0" smtClean="0"/>
            </a:br>
            <a:endParaRPr lang="en-CA" dirty="0"/>
          </a:p>
        </p:txBody>
      </p:sp>
      <p:sp>
        <p:nvSpPr>
          <p:cNvPr id="5" name="Text Placeholder 4"/>
          <p:cNvSpPr>
            <a:spLocks noGrp="1"/>
          </p:cNvSpPr>
          <p:nvPr>
            <p:ph type="body" idx="1"/>
          </p:nvPr>
        </p:nvSpPr>
        <p:spPr/>
        <p:txBody>
          <a:bodyPr/>
          <a:lstStyle/>
          <a:p>
            <a:endParaRPr lang="en-CA"/>
          </a:p>
        </p:txBody>
      </p:sp>
    </p:spTree>
    <p:extLst>
      <p:ext uri="{BB962C8B-B14F-4D97-AF65-F5344CB8AC3E}">
        <p14:creationId xmlns:p14="http://schemas.microsoft.com/office/powerpoint/2010/main" val="60315142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Biological motives</a:t>
            </a:r>
            <a:endParaRPr lang="en-CA" dirty="0"/>
          </a:p>
        </p:txBody>
      </p:sp>
      <p:sp>
        <p:nvSpPr>
          <p:cNvPr id="3" name="Content Placeholder 2"/>
          <p:cNvSpPr>
            <a:spLocks noGrp="1"/>
          </p:cNvSpPr>
          <p:nvPr>
            <p:ph idx="1"/>
          </p:nvPr>
        </p:nvSpPr>
        <p:spPr/>
        <p:txBody>
          <a:bodyPr/>
          <a:lstStyle/>
          <a:p>
            <a:r>
              <a:rPr lang="en-CA" dirty="0">
                <a:solidFill>
                  <a:srgbClr val="FF0000"/>
                </a:solidFill>
              </a:rPr>
              <a:t>Homeostasis</a:t>
            </a:r>
            <a:r>
              <a:rPr lang="en-CA" dirty="0"/>
              <a:t> = tendency of an organism to return to or maintain a normal </a:t>
            </a:r>
            <a:r>
              <a:rPr lang="en-CA" dirty="0" smtClean="0"/>
              <a:t>state</a:t>
            </a:r>
          </a:p>
          <a:p>
            <a:r>
              <a:rPr lang="en-CA" dirty="0" smtClean="0"/>
              <a:t>Examples: food, water, oxygen, sleep, avoid pain</a:t>
            </a:r>
          </a:p>
          <a:p>
            <a:r>
              <a:rPr lang="en-CA" dirty="0" smtClean="0"/>
              <a:t>Why do we eat?</a:t>
            </a:r>
          </a:p>
          <a:p>
            <a:pPr lvl="1"/>
            <a:r>
              <a:rPr lang="en-CA" dirty="0" smtClean="0"/>
              <a:t>Rat experiment (handling…eating)</a:t>
            </a:r>
          </a:p>
          <a:p>
            <a:pPr lvl="1"/>
            <a:r>
              <a:rPr lang="en-CA" dirty="0" smtClean="0"/>
              <a:t>Hunger or other factors?</a:t>
            </a:r>
          </a:p>
          <a:p>
            <a:r>
              <a:rPr lang="en-CA" dirty="0" smtClean="0">
                <a:solidFill>
                  <a:srgbClr val="FF0000"/>
                </a:solidFill>
              </a:rPr>
              <a:t>Pancreas</a:t>
            </a:r>
            <a:r>
              <a:rPr lang="en-CA" dirty="0" smtClean="0"/>
              <a:t> releases insulin to convert calories to energy</a:t>
            </a:r>
            <a:endParaRPr lang="en-CA" dirty="0"/>
          </a:p>
          <a:p>
            <a:endParaRPr lang="en-CA" dirty="0"/>
          </a:p>
        </p:txBody>
      </p:sp>
    </p:spTree>
    <p:extLst>
      <p:ext uri="{BB962C8B-B14F-4D97-AF65-F5344CB8AC3E}">
        <p14:creationId xmlns:p14="http://schemas.microsoft.com/office/powerpoint/2010/main" val="17750334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Classical conditioning</a:t>
            </a:r>
            <a:endParaRPr lang="en-CA" dirty="0"/>
          </a:p>
        </p:txBody>
      </p:sp>
      <p:sp>
        <p:nvSpPr>
          <p:cNvPr id="3" name="Content Placeholder 2"/>
          <p:cNvSpPr>
            <a:spLocks noGrp="1"/>
          </p:cNvSpPr>
          <p:nvPr>
            <p:ph idx="1"/>
          </p:nvPr>
        </p:nvSpPr>
        <p:spPr/>
        <p:txBody>
          <a:bodyPr>
            <a:normAutofit fontScale="85000" lnSpcReduction="20000"/>
          </a:bodyPr>
          <a:lstStyle/>
          <a:p>
            <a:r>
              <a:rPr lang="en-CA" dirty="0" smtClean="0"/>
              <a:t>The Trouble with Tuna:</a:t>
            </a:r>
          </a:p>
          <a:p>
            <a:pPr marL="514350" lvl="1" indent="0">
              <a:buNone/>
            </a:pPr>
            <a:r>
              <a:rPr lang="en-CA" dirty="0" smtClean="0"/>
              <a:t>Brian was hungry. His mother packed a tuna sandwich for his lunch. The mayonnaise had been left out too long and spoiled. After eating, Brian felt nauseated and ran to the bathroom. Now the mention of tuna makes Brian feel sick.</a:t>
            </a:r>
          </a:p>
          <a:p>
            <a:pPr marL="514350" lvl="1" indent="0">
              <a:buNone/>
            </a:pPr>
            <a:r>
              <a:rPr lang="en-CA" dirty="0" smtClean="0"/>
              <a:t>UCS: eating rotten food	UCR: illness</a:t>
            </a:r>
          </a:p>
          <a:p>
            <a:pPr marL="514350" lvl="1" indent="0">
              <a:buNone/>
            </a:pPr>
            <a:r>
              <a:rPr lang="en-CA" dirty="0" smtClean="0"/>
              <a:t>CS: mentioning tuna	CR: illness</a:t>
            </a:r>
          </a:p>
          <a:p>
            <a:r>
              <a:rPr lang="en-CA" dirty="0" smtClean="0"/>
              <a:t>A Hot Day at the Water Park:</a:t>
            </a:r>
            <a:endParaRPr lang="en-CA" dirty="0"/>
          </a:p>
          <a:p>
            <a:pPr marL="514350" lvl="1" indent="0">
              <a:buNone/>
            </a:pPr>
            <a:r>
              <a:rPr lang="en-CA" dirty="0"/>
              <a:t>Jeanette was excited about going to the water sports show. It was a very hot day, over 40 C. The show was exciting with contestants performing to blaring organ music. After watching for a time, Jeanette became hot &amp; sweaty, then fainted. Now just hearing organ music makes her dizzy.</a:t>
            </a:r>
          </a:p>
          <a:p>
            <a:pPr marL="514350" lvl="1" indent="0">
              <a:buNone/>
            </a:pPr>
            <a:r>
              <a:rPr lang="en-CA" dirty="0"/>
              <a:t>UCS: heat		UCR: fainting</a:t>
            </a:r>
          </a:p>
          <a:p>
            <a:pPr marL="514350" lvl="1" indent="0">
              <a:buNone/>
            </a:pPr>
            <a:r>
              <a:rPr lang="en-CA" dirty="0"/>
              <a:t>CS: organ music		CR: </a:t>
            </a:r>
            <a:r>
              <a:rPr lang="en-CA" dirty="0" smtClean="0"/>
              <a:t>dizziness</a:t>
            </a:r>
            <a:endParaRPr lang="en-CA" dirty="0"/>
          </a:p>
        </p:txBody>
      </p:sp>
    </p:spTree>
    <p:extLst>
      <p:ext uri="{BB962C8B-B14F-4D97-AF65-F5344CB8AC3E}">
        <p14:creationId xmlns:p14="http://schemas.microsoft.com/office/powerpoint/2010/main" val="3417954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sz="quarter" idx="13"/>
            <p:extLst>
              <p:ext uri="{D42A27DB-BD31-4B8C-83A1-F6EECF244321}">
                <p14:modId xmlns:p14="http://schemas.microsoft.com/office/powerpoint/2010/main" val="3356340396"/>
              </p:ext>
            </p:extLst>
          </p:nvPr>
        </p:nvGraphicFramePr>
        <p:xfrm>
          <a:off x="1371600" y="2819400"/>
          <a:ext cx="3124200" cy="2880360"/>
        </p:xfrm>
        <a:graphic>
          <a:graphicData uri="http://schemas.openxmlformats.org/drawingml/2006/table">
            <a:tbl>
              <a:tblPr firstRow="1" bandRow="1">
                <a:tableStyleId>{5C22544A-7EE6-4342-B048-85BDC9FD1C3A}</a:tableStyleId>
              </a:tblPr>
              <a:tblGrid>
                <a:gridCol w="1562100"/>
                <a:gridCol w="1562100"/>
              </a:tblGrid>
              <a:tr h="370840">
                <a:tc>
                  <a:txBody>
                    <a:bodyPr/>
                    <a:lstStyle/>
                    <a:p>
                      <a:r>
                        <a:rPr lang="en-CA" dirty="0" smtClean="0"/>
                        <a:t>Internal </a:t>
                      </a:r>
                      <a:endParaRPr lang="en-CA" dirty="0"/>
                    </a:p>
                  </a:txBody>
                  <a:tcPr/>
                </a:tc>
                <a:tc>
                  <a:txBody>
                    <a:bodyPr/>
                    <a:lstStyle/>
                    <a:p>
                      <a:r>
                        <a:rPr lang="en-CA" dirty="0" smtClean="0"/>
                        <a:t>External </a:t>
                      </a:r>
                      <a:endParaRPr lang="en-CA" dirty="0"/>
                    </a:p>
                  </a:txBody>
                  <a:tcPr/>
                </a:tc>
              </a:tr>
              <a:tr h="370840">
                <a:tc>
                  <a:txBody>
                    <a:bodyPr/>
                    <a:lstStyle/>
                    <a:p>
                      <a:r>
                        <a:rPr lang="en-CA" sz="1400" dirty="0" smtClean="0"/>
                        <a:t>Blood glucose level drops</a:t>
                      </a:r>
                      <a:endParaRPr lang="en-CA" sz="1400" dirty="0"/>
                    </a:p>
                  </a:txBody>
                  <a:tcPr/>
                </a:tc>
                <a:tc>
                  <a:txBody>
                    <a:bodyPr/>
                    <a:lstStyle/>
                    <a:p>
                      <a:r>
                        <a:rPr lang="en-CA" sz="1400" dirty="0" smtClean="0"/>
                        <a:t>Time of day</a:t>
                      </a:r>
                      <a:endParaRPr lang="en-CA" sz="1400" dirty="0"/>
                    </a:p>
                  </a:txBody>
                  <a:tcPr/>
                </a:tc>
              </a:tr>
              <a:tr h="370840">
                <a:tc>
                  <a:txBody>
                    <a:bodyPr/>
                    <a:lstStyle/>
                    <a:p>
                      <a:r>
                        <a:rPr lang="en-CA" sz="1400" dirty="0" smtClean="0"/>
                        <a:t>Activ</a:t>
                      </a:r>
                      <a:r>
                        <a:rPr lang="en-CA" sz="1400" baseline="0" dirty="0" smtClean="0"/>
                        <a:t>ity in </a:t>
                      </a:r>
                      <a:r>
                        <a:rPr lang="en-CA" sz="1400" dirty="0" smtClean="0">
                          <a:solidFill>
                            <a:srgbClr val="FF0000"/>
                          </a:solidFill>
                        </a:rPr>
                        <a:t>Lateral Hypothalamus (LH)</a:t>
                      </a:r>
                      <a:endParaRPr lang="en-CA" sz="1400" dirty="0">
                        <a:solidFill>
                          <a:srgbClr val="FF0000"/>
                        </a:solidFill>
                      </a:endParaRPr>
                    </a:p>
                  </a:txBody>
                  <a:tcPr/>
                </a:tc>
                <a:tc>
                  <a:txBody>
                    <a:bodyPr/>
                    <a:lstStyle/>
                    <a:p>
                      <a:r>
                        <a:rPr lang="en-CA" sz="1400" dirty="0" smtClean="0"/>
                        <a:t>Appealing food smell</a:t>
                      </a:r>
                      <a:endParaRPr lang="en-CA" sz="1400" dirty="0"/>
                    </a:p>
                  </a:txBody>
                  <a:tcPr/>
                </a:tc>
              </a:tr>
              <a:tr h="370840">
                <a:tc>
                  <a:txBody>
                    <a:bodyPr/>
                    <a:lstStyle/>
                    <a:p>
                      <a:r>
                        <a:rPr lang="en-CA" sz="1400" dirty="0" smtClean="0"/>
                        <a:t>Set-point for body weight</a:t>
                      </a:r>
                      <a:endParaRPr lang="en-CA" sz="1400" dirty="0"/>
                    </a:p>
                  </a:txBody>
                  <a:tcPr/>
                </a:tc>
                <a:tc>
                  <a:txBody>
                    <a:bodyPr/>
                    <a:lstStyle/>
                    <a:p>
                      <a:r>
                        <a:rPr lang="en-CA" sz="1400" dirty="0" smtClean="0"/>
                        <a:t>Attractive food appearance</a:t>
                      </a:r>
                      <a:endParaRPr lang="en-CA" sz="1400" dirty="0"/>
                    </a:p>
                  </a:txBody>
                  <a:tcPr/>
                </a:tc>
              </a:tr>
              <a:tr h="370840">
                <a:tc>
                  <a:txBody>
                    <a:bodyPr/>
                    <a:lstStyle/>
                    <a:p>
                      <a:r>
                        <a:rPr lang="en-CA" sz="1400" dirty="0" smtClean="0"/>
                        <a:t>Empty stomach</a:t>
                      </a:r>
                      <a:endParaRPr lang="en-CA" sz="1400" dirty="0"/>
                    </a:p>
                  </a:txBody>
                  <a:tcPr/>
                </a:tc>
                <a:tc>
                  <a:txBody>
                    <a:bodyPr/>
                    <a:lstStyle/>
                    <a:p>
                      <a:r>
                        <a:rPr lang="en-CA" sz="1400" dirty="0" smtClean="0">
                          <a:solidFill>
                            <a:srgbClr val="FF0000"/>
                          </a:solidFill>
                        </a:rPr>
                        <a:t>Social setting</a:t>
                      </a:r>
                      <a:endParaRPr lang="en-CA" sz="1400" dirty="0">
                        <a:solidFill>
                          <a:srgbClr val="FF0000"/>
                        </a:solidFill>
                      </a:endParaRPr>
                    </a:p>
                  </a:txBody>
                  <a:tcPr/>
                </a:tc>
              </a:tr>
              <a:tr h="370840">
                <a:tc>
                  <a:txBody>
                    <a:bodyPr/>
                    <a:lstStyle/>
                    <a:p>
                      <a:r>
                        <a:rPr lang="en-CA" sz="1400" dirty="0" smtClean="0"/>
                        <a:t>Boredom / stress</a:t>
                      </a:r>
                      <a:endParaRPr lang="en-CA" sz="1400" dirty="0"/>
                    </a:p>
                  </a:txBody>
                  <a:tcPr/>
                </a:tc>
                <a:tc>
                  <a:txBody>
                    <a:bodyPr/>
                    <a:lstStyle/>
                    <a:p>
                      <a:r>
                        <a:rPr lang="en-CA" sz="1400" dirty="0" smtClean="0">
                          <a:solidFill>
                            <a:srgbClr val="FF0000"/>
                          </a:solidFill>
                        </a:rPr>
                        <a:t>Boredom / stress</a:t>
                      </a:r>
                      <a:endParaRPr lang="en-CA" sz="1400" dirty="0">
                        <a:solidFill>
                          <a:srgbClr val="FF0000"/>
                        </a:solidFill>
                      </a:endParaRPr>
                    </a:p>
                  </a:txBody>
                  <a:tcPr/>
                </a:tc>
              </a:tr>
            </a:tbl>
          </a:graphicData>
        </a:graphic>
      </p:graphicFrame>
      <p:graphicFrame>
        <p:nvGraphicFramePr>
          <p:cNvPr id="10" name="Content Placeholder 9"/>
          <p:cNvGraphicFramePr>
            <a:graphicFrameLocks noGrp="1"/>
          </p:cNvGraphicFramePr>
          <p:nvPr>
            <p:ph sz="quarter" idx="14"/>
            <p:extLst>
              <p:ext uri="{D42A27DB-BD31-4B8C-83A1-F6EECF244321}">
                <p14:modId xmlns:p14="http://schemas.microsoft.com/office/powerpoint/2010/main" val="2789153501"/>
              </p:ext>
            </p:extLst>
          </p:nvPr>
        </p:nvGraphicFramePr>
        <p:xfrm>
          <a:off x="4648200" y="2819400"/>
          <a:ext cx="3124200" cy="2717800"/>
        </p:xfrm>
        <a:graphic>
          <a:graphicData uri="http://schemas.openxmlformats.org/drawingml/2006/table">
            <a:tbl>
              <a:tblPr firstRow="1" bandRow="1">
                <a:tableStyleId>{5C22544A-7EE6-4342-B048-85BDC9FD1C3A}</a:tableStyleId>
              </a:tblPr>
              <a:tblGrid>
                <a:gridCol w="1562100"/>
                <a:gridCol w="1562100"/>
              </a:tblGrid>
              <a:tr h="0">
                <a:tc>
                  <a:txBody>
                    <a:bodyPr/>
                    <a:lstStyle/>
                    <a:p>
                      <a:r>
                        <a:rPr lang="en-CA" sz="1800" dirty="0" smtClean="0"/>
                        <a:t>Internal </a:t>
                      </a:r>
                      <a:endParaRPr lang="en-CA" sz="1800" dirty="0"/>
                    </a:p>
                  </a:txBody>
                  <a:tcPr/>
                </a:tc>
                <a:tc>
                  <a:txBody>
                    <a:bodyPr/>
                    <a:lstStyle/>
                    <a:p>
                      <a:r>
                        <a:rPr lang="en-CA" sz="1800" dirty="0" smtClean="0"/>
                        <a:t>External </a:t>
                      </a:r>
                      <a:endParaRPr lang="en-CA" sz="1800" dirty="0"/>
                    </a:p>
                  </a:txBody>
                  <a:tcPr/>
                </a:tc>
              </a:tr>
              <a:tr h="370840">
                <a:tc>
                  <a:txBody>
                    <a:bodyPr/>
                    <a:lstStyle/>
                    <a:p>
                      <a:r>
                        <a:rPr lang="en-CA" sz="1400" dirty="0" smtClean="0"/>
                        <a:t>Blood glucose level rises</a:t>
                      </a:r>
                      <a:endParaRPr lang="en-CA" sz="1400" dirty="0"/>
                    </a:p>
                  </a:txBody>
                  <a:tcPr/>
                </a:tc>
                <a:tc>
                  <a:txBody>
                    <a:bodyPr/>
                    <a:lstStyle/>
                    <a:p>
                      <a:r>
                        <a:rPr lang="en-CA" sz="1400" dirty="0" smtClean="0"/>
                        <a:t>Time of day</a:t>
                      </a:r>
                      <a:endParaRPr lang="en-CA" sz="1400" dirty="0"/>
                    </a:p>
                  </a:txBody>
                  <a:tcPr/>
                </a:tc>
              </a:tr>
              <a:tr h="370840">
                <a:tc>
                  <a:txBody>
                    <a:bodyPr/>
                    <a:lstStyle/>
                    <a:p>
                      <a:r>
                        <a:rPr lang="en-CA" sz="1400" dirty="0" smtClean="0"/>
                        <a:t>Activity in </a:t>
                      </a:r>
                      <a:r>
                        <a:rPr lang="en-CA" sz="1400" dirty="0" smtClean="0">
                          <a:solidFill>
                            <a:srgbClr val="FF0000"/>
                          </a:solidFill>
                        </a:rPr>
                        <a:t>Ventromedial Hypothalamus (VMH)</a:t>
                      </a:r>
                      <a:endParaRPr lang="en-CA" sz="1400" dirty="0">
                        <a:solidFill>
                          <a:srgbClr val="FF0000"/>
                        </a:solidFill>
                      </a:endParaRPr>
                    </a:p>
                  </a:txBody>
                  <a:tcPr/>
                </a:tc>
                <a:tc>
                  <a:txBody>
                    <a:bodyPr/>
                    <a:lstStyle/>
                    <a:p>
                      <a:r>
                        <a:rPr lang="en-CA" sz="1400" dirty="0" smtClean="0"/>
                        <a:t>Unpleasant food</a:t>
                      </a:r>
                      <a:r>
                        <a:rPr lang="en-CA" sz="1400" baseline="0" dirty="0" smtClean="0"/>
                        <a:t> smell</a:t>
                      </a:r>
                      <a:endParaRPr lang="en-CA" sz="1400" dirty="0"/>
                    </a:p>
                  </a:txBody>
                  <a:tcPr/>
                </a:tc>
              </a:tr>
              <a:tr h="370840">
                <a:tc>
                  <a:txBody>
                    <a:bodyPr/>
                    <a:lstStyle/>
                    <a:p>
                      <a:r>
                        <a:rPr lang="en-CA" sz="1400" dirty="0" smtClean="0"/>
                        <a:t>Set-point for</a:t>
                      </a:r>
                      <a:r>
                        <a:rPr lang="en-CA" sz="1400" baseline="0" dirty="0" smtClean="0"/>
                        <a:t> body weight</a:t>
                      </a:r>
                      <a:endParaRPr lang="en-CA" sz="1400" dirty="0"/>
                    </a:p>
                  </a:txBody>
                  <a:tcPr/>
                </a:tc>
                <a:tc>
                  <a:txBody>
                    <a:bodyPr/>
                    <a:lstStyle/>
                    <a:p>
                      <a:r>
                        <a:rPr lang="en-CA" sz="1400" dirty="0" smtClean="0"/>
                        <a:t>Unattractive food appearance</a:t>
                      </a:r>
                      <a:endParaRPr lang="en-CA" sz="1400" dirty="0"/>
                    </a:p>
                  </a:txBody>
                  <a:tcPr/>
                </a:tc>
              </a:tr>
              <a:tr h="370840">
                <a:tc>
                  <a:txBody>
                    <a:bodyPr/>
                    <a:lstStyle/>
                    <a:p>
                      <a:r>
                        <a:rPr lang="en-CA" sz="1400" dirty="0" smtClean="0"/>
                        <a:t>Full stomach</a:t>
                      </a:r>
                      <a:endParaRPr lang="en-CA" sz="1400" dirty="0"/>
                    </a:p>
                  </a:txBody>
                  <a:tcPr/>
                </a:tc>
                <a:tc>
                  <a:txBody>
                    <a:bodyPr/>
                    <a:lstStyle/>
                    <a:p>
                      <a:r>
                        <a:rPr lang="en-CA" sz="1400" dirty="0" smtClean="0"/>
                        <a:t>Social setting</a:t>
                      </a:r>
                      <a:endParaRPr lang="en-CA" sz="1400" dirty="0"/>
                    </a:p>
                  </a:txBody>
                  <a:tcPr/>
                </a:tc>
              </a:tr>
            </a:tbl>
          </a:graphicData>
        </a:graphic>
      </p:graphicFrame>
      <p:sp>
        <p:nvSpPr>
          <p:cNvPr id="4" name="Title 3"/>
          <p:cNvSpPr>
            <a:spLocks noGrp="1"/>
          </p:cNvSpPr>
          <p:nvPr>
            <p:ph type="title"/>
          </p:nvPr>
        </p:nvSpPr>
        <p:spPr/>
        <p:txBody>
          <a:bodyPr>
            <a:normAutofit/>
          </a:bodyPr>
          <a:lstStyle/>
          <a:p>
            <a:r>
              <a:rPr lang="en-CA" dirty="0" smtClean="0"/>
              <a:t>hunger</a:t>
            </a:r>
            <a:endParaRPr lang="en-CA" dirty="0"/>
          </a:p>
        </p:txBody>
      </p:sp>
      <p:sp>
        <p:nvSpPr>
          <p:cNvPr id="5" name="Text Placeholder 4"/>
          <p:cNvSpPr>
            <a:spLocks noGrp="1"/>
          </p:cNvSpPr>
          <p:nvPr>
            <p:ph type="body" idx="1"/>
          </p:nvPr>
        </p:nvSpPr>
        <p:spPr/>
        <p:txBody>
          <a:bodyPr>
            <a:normAutofit fontScale="92500" lnSpcReduction="20000"/>
          </a:bodyPr>
          <a:lstStyle/>
          <a:p>
            <a:r>
              <a:rPr lang="en-CA" dirty="0" smtClean="0"/>
              <a:t>Motivation to begin eating</a:t>
            </a:r>
            <a:endParaRPr lang="en-CA" dirty="0"/>
          </a:p>
        </p:txBody>
      </p:sp>
      <p:sp>
        <p:nvSpPr>
          <p:cNvPr id="6" name="Text Placeholder 5"/>
          <p:cNvSpPr>
            <a:spLocks noGrp="1"/>
          </p:cNvSpPr>
          <p:nvPr>
            <p:ph type="body" sz="quarter" idx="3"/>
          </p:nvPr>
        </p:nvSpPr>
        <p:spPr/>
        <p:txBody>
          <a:bodyPr>
            <a:normAutofit fontScale="92500" lnSpcReduction="20000"/>
          </a:bodyPr>
          <a:lstStyle/>
          <a:p>
            <a:r>
              <a:rPr lang="en-CA" dirty="0" smtClean="0"/>
              <a:t>Motivation to stop eating</a:t>
            </a:r>
            <a:endParaRPr lang="en-CA" dirty="0"/>
          </a:p>
        </p:txBody>
      </p:sp>
    </p:spTree>
    <p:extLst>
      <p:ext uri="{BB962C8B-B14F-4D97-AF65-F5344CB8AC3E}">
        <p14:creationId xmlns:p14="http://schemas.microsoft.com/office/powerpoint/2010/main" val="89703184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hypothalamus</a:t>
            </a:r>
            <a:endParaRPr lang="en-CA" dirty="0"/>
          </a:p>
        </p:txBody>
      </p:sp>
      <p:sp>
        <p:nvSpPr>
          <p:cNvPr id="3" name="Content Placeholder 2"/>
          <p:cNvSpPr>
            <a:spLocks noGrp="1"/>
          </p:cNvSpPr>
          <p:nvPr>
            <p:ph idx="1"/>
          </p:nvPr>
        </p:nvSpPr>
        <p:spPr/>
        <p:txBody>
          <a:bodyPr/>
          <a:lstStyle/>
          <a:p>
            <a:r>
              <a:rPr lang="en-CA" dirty="0" smtClean="0"/>
              <a:t>Hypothalamus interprets:</a:t>
            </a:r>
          </a:p>
          <a:p>
            <a:pPr lvl="1"/>
            <a:r>
              <a:rPr lang="en-CA" dirty="0" smtClean="0"/>
              <a:t>Amount of glucose (</a:t>
            </a:r>
            <a:r>
              <a:rPr lang="en-CA" dirty="0" err="1" smtClean="0">
                <a:solidFill>
                  <a:srgbClr val="FF0000"/>
                </a:solidFill>
              </a:rPr>
              <a:t>glucostatic</a:t>
            </a:r>
            <a:r>
              <a:rPr lang="en-CA" dirty="0" smtClean="0">
                <a:solidFill>
                  <a:srgbClr val="FF0000"/>
                </a:solidFill>
              </a:rPr>
              <a:t> theory of hunger</a:t>
            </a:r>
            <a:r>
              <a:rPr lang="en-CA" dirty="0" smtClean="0"/>
              <a:t>)</a:t>
            </a:r>
          </a:p>
          <a:p>
            <a:pPr lvl="1"/>
            <a:r>
              <a:rPr lang="en-CA" dirty="0" smtClean="0"/>
              <a:t>Set-point</a:t>
            </a:r>
          </a:p>
          <a:p>
            <a:pPr lvl="1"/>
            <a:r>
              <a:rPr lang="en-CA" dirty="0" smtClean="0"/>
              <a:t>Body temp (cold stimulates LH…eat, heat stimulates VMH…don’t eat)</a:t>
            </a:r>
          </a:p>
          <a:p>
            <a:r>
              <a:rPr lang="en-CA" dirty="0" smtClean="0"/>
              <a:t>Removal of LH…starvation</a:t>
            </a:r>
          </a:p>
          <a:p>
            <a:r>
              <a:rPr lang="en-CA" dirty="0" smtClean="0"/>
              <a:t>Damaged VMH…morbid obesity</a:t>
            </a:r>
          </a:p>
          <a:p>
            <a:r>
              <a:rPr lang="en-CA" dirty="0" smtClean="0">
                <a:solidFill>
                  <a:srgbClr val="FF0000"/>
                </a:solidFill>
              </a:rPr>
              <a:t>Most obese people respond to external cues</a:t>
            </a:r>
            <a:endParaRPr lang="en-CA" dirty="0">
              <a:solidFill>
                <a:srgbClr val="FF0000"/>
              </a:solidFill>
            </a:endParaRPr>
          </a:p>
        </p:txBody>
      </p:sp>
    </p:spTree>
    <p:extLst>
      <p:ext uri="{BB962C8B-B14F-4D97-AF65-F5344CB8AC3E}">
        <p14:creationId xmlns:p14="http://schemas.microsoft.com/office/powerpoint/2010/main" val="27342996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Social motives</a:t>
            </a:r>
            <a:endParaRPr lang="en-CA" dirty="0"/>
          </a:p>
        </p:txBody>
      </p:sp>
      <p:sp>
        <p:nvSpPr>
          <p:cNvPr id="3" name="Content Placeholder 2"/>
          <p:cNvSpPr>
            <a:spLocks noGrp="1"/>
          </p:cNvSpPr>
          <p:nvPr>
            <p:ph idx="1"/>
          </p:nvPr>
        </p:nvSpPr>
        <p:spPr/>
        <p:txBody>
          <a:bodyPr>
            <a:normAutofit fontScale="85000" lnSpcReduction="20000"/>
          </a:bodyPr>
          <a:lstStyle/>
          <a:p>
            <a:r>
              <a:rPr lang="en-CA" dirty="0" smtClean="0"/>
              <a:t>Achievement motive = desire to set challenging goals and persist in trying to reach them despite obstacles, frustrations and set-backs</a:t>
            </a:r>
          </a:p>
          <a:p>
            <a:pPr lvl="1"/>
            <a:r>
              <a:rPr lang="en-CA" dirty="0" smtClean="0">
                <a:solidFill>
                  <a:srgbClr val="FF0000"/>
                </a:solidFill>
              </a:rPr>
              <a:t>High achievers prefer experts who will help them achieve instead of more friendly people</a:t>
            </a:r>
          </a:p>
          <a:p>
            <a:r>
              <a:rPr lang="en-CA" dirty="0" smtClean="0"/>
              <a:t>Fear of failure – may make excuses to explain poor performance</a:t>
            </a:r>
          </a:p>
          <a:p>
            <a:r>
              <a:rPr lang="en-CA" dirty="0" smtClean="0">
                <a:solidFill>
                  <a:srgbClr val="FF0000"/>
                </a:solidFill>
              </a:rPr>
              <a:t>Fear of success</a:t>
            </a:r>
            <a:r>
              <a:rPr lang="en-CA" dirty="0" smtClean="0"/>
              <a:t>:</a:t>
            </a:r>
          </a:p>
          <a:p>
            <a:pPr lvl="1"/>
            <a:r>
              <a:rPr lang="en-CA" dirty="0" smtClean="0"/>
              <a:t>affects </a:t>
            </a:r>
            <a:r>
              <a:rPr lang="en-CA" dirty="0" smtClean="0">
                <a:solidFill>
                  <a:srgbClr val="FF0000"/>
                </a:solidFill>
              </a:rPr>
              <a:t>both men and women</a:t>
            </a:r>
          </a:p>
          <a:p>
            <a:pPr lvl="1"/>
            <a:r>
              <a:rPr lang="en-CA" dirty="0" smtClean="0">
                <a:solidFill>
                  <a:srgbClr val="FF0000"/>
                </a:solidFill>
              </a:rPr>
              <a:t>highly intelligent women</a:t>
            </a:r>
            <a:r>
              <a:rPr lang="en-CA" dirty="0" smtClean="0"/>
              <a:t> with real chance of achievement have </a:t>
            </a:r>
            <a:r>
              <a:rPr lang="en-CA" dirty="0" smtClean="0">
                <a:solidFill>
                  <a:srgbClr val="FF0000"/>
                </a:solidFill>
              </a:rPr>
              <a:t>stronger fear of success</a:t>
            </a:r>
            <a:r>
              <a:rPr lang="en-CA" dirty="0" smtClean="0"/>
              <a:t> than average women according to Horner</a:t>
            </a:r>
          </a:p>
          <a:p>
            <a:r>
              <a:rPr lang="en-CA" dirty="0" smtClean="0">
                <a:solidFill>
                  <a:srgbClr val="FF0000"/>
                </a:solidFill>
              </a:rPr>
              <a:t>Expectancy-value theory</a:t>
            </a:r>
            <a:r>
              <a:rPr lang="en-CA" dirty="0" smtClean="0"/>
              <a:t> = people are motivated when they think they can succeed and the goal is worth a lot to them</a:t>
            </a:r>
            <a:endParaRPr lang="en-CA" dirty="0"/>
          </a:p>
        </p:txBody>
      </p:sp>
    </p:spTree>
    <p:extLst>
      <p:ext uri="{BB962C8B-B14F-4D97-AF65-F5344CB8AC3E}">
        <p14:creationId xmlns:p14="http://schemas.microsoft.com/office/powerpoint/2010/main" val="42541056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Maslow’s </a:t>
            </a:r>
            <a:r>
              <a:rPr lang="en-CA" dirty="0" err="1" smtClean="0"/>
              <a:t>heirarchy</a:t>
            </a:r>
            <a:endParaRPr lang="en-CA" dirty="0"/>
          </a:p>
        </p:txBody>
      </p:sp>
      <p:sp>
        <p:nvSpPr>
          <p:cNvPr id="3" name="Content Placeholder 2"/>
          <p:cNvSpPr>
            <a:spLocks noGrp="1"/>
          </p:cNvSpPr>
          <p:nvPr>
            <p:ph idx="1"/>
          </p:nvPr>
        </p:nvSpPr>
        <p:spPr/>
        <p:txBody>
          <a:bodyPr/>
          <a:lstStyle/>
          <a:p>
            <a:r>
              <a:rPr lang="en-CA" dirty="0" smtClean="0">
                <a:solidFill>
                  <a:srgbClr val="FF0000"/>
                </a:solidFill>
              </a:rPr>
              <a:t>Fundamental needs</a:t>
            </a:r>
            <a:r>
              <a:rPr lang="en-CA" dirty="0" smtClean="0"/>
              <a:t> = biological drives that must be satisfied to maintain life</a:t>
            </a:r>
          </a:p>
          <a:p>
            <a:r>
              <a:rPr lang="en-CA" dirty="0" smtClean="0">
                <a:solidFill>
                  <a:srgbClr val="FF0000"/>
                </a:solidFill>
              </a:rPr>
              <a:t>Psychological needs</a:t>
            </a:r>
            <a:r>
              <a:rPr lang="en-CA" dirty="0" smtClean="0"/>
              <a:t> = urge to belong and to give and receive love and the urge to acquire esteem</a:t>
            </a:r>
          </a:p>
          <a:p>
            <a:r>
              <a:rPr lang="en-CA" dirty="0" smtClean="0">
                <a:solidFill>
                  <a:srgbClr val="FF0000"/>
                </a:solidFill>
              </a:rPr>
              <a:t>Self-actualization needs</a:t>
            </a:r>
            <a:r>
              <a:rPr lang="en-CA" dirty="0" smtClean="0"/>
              <a:t> = pursuit of knowledge and beauty or whatever else is required for the realization of one’s unique potential</a:t>
            </a:r>
            <a:endParaRPr lang="en-CA" dirty="0"/>
          </a:p>
        </p:txBody>
      </p:sp>
    </p:spTree>
    <p:extLst>
      <p:ext uri="{BB962C8B-B14F-4D97-AF65-F5344CB8AC3E}">
        <p14:creationId xmlns:p14="http://schemas.microsoft.com/office/powerpoint/2010/main" val="189823239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47800" y="3410267"/>
            <a:ext cx="6508576" cy="1456373"/>
          </a:xfrm>
        </p:spPr>
        <p:txBody>
          <a:bodyPr>
            <a:normAutofit/>
          </a:bodyPr>
          <a:lstStyle/>
          <a:p>
            <a:r>
              <a:rPr lang="en-CA" dirty="0" smtClean="0"/>
              <a:t>Quiz 12-2</a:t>
            </a:r>
            <a:br>
              <a:rPr lang="en-CA" dirty="0" smtClean="0"/>
            </a:br>
            <a:r>
              <a:rPr lang="en-CA" sz="2400" dirty="0" smtClean="0"/>
              <a:t>motivation (GO 12)</a:t>
            </a:r>
            <a:endParaRPr lang="en-CA" dirty="0"/>
          </a:p>
        </p:txBody>
      </p:sp>
      <p:sp>
        <p:nvSpPr>
          <p:cNvPr id="5" name="Text Placeholder 4"/>
          <p:cNvSpPr>
            <a:spLocks noGrp="1"/>
          </p:cNvSpPr>
          <p:nvPr>
            <p:ph type="body" idx="1"/>
          </p:nvPr>
        </p:nvSpPr>
        <p:spPr/>
        <p:txBody>
          <a:bodyPr/>
          <a:lstStyle/>
          <a:p>
            <a:endParaRPr lang="en-CA"/>
          </a:p>
        </p:txBody>
      </p:sp>
    </p:spTree>
    <p:extLst>
      <p:ext uri="{BB962C8B-B14F-4D97-AF65-F5344CB8AC3E}">
        <p14:creationId xmlns:p14="http://schemas.microsoft.com/office/powerpoint/2010/main" val="73539910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emotions</a:t>
            </a:r>
            <a:endParaRPr lang="en-CA" dirty="0"/>
          </a:p>
        </p:txBody>
      </p:sp>
      <p:sp>
        <p:nvSpPr>
          <p:cNvPr id="3" name="Content Placeholder 2"/>
          <p:cNvSpPr>
            <a:spLocks noGrp="1"/>
          </p:cNvSpPr>
          <p:nvPr>
            <p:ph idx="1"/>
          </p:nvPr>
        </p:nvSpPr>
        <p:spPr/>
        <p:txBody>
          <a:bodyPr/>
          <a:lstStyle/>
          <a:p>
            <a:r>
              <a:rPr lang="en-CA" dirty="0" smtClean="0"/>
              <a:t>Motivations and emotions usually linked</a:t>
            </a:r>
          </a:p>
          <a:p>
            <a:r>
              <a:rPr lang="en-CA" dirty="0" smtClean="0">
                <a:solidFill>
                  <a:srgbClr val="FF0000"/>
                </a:solidFill>
              </a:rPr>
              <a:t>Emotion</a:t>
            </a:r>
            <a:r>
              <a:rPr lang="en-CA" dirty="0" smtClean="0"/>
              <a:t> = a set of complex reactions to stimuli involving subjective feelings, physiological arousal, and observable behavior</a:t>
            </a:r>
          </a:p>
          <a:p>
            <a:r>
              <a:rPr lang="en-CA" dirty="0" smtClean="0">
                <a:solidFill>
                  <a:srgbClr val="FF0000"/>
                </a:solidFill>
              </a:rPr>
              <a:t>Emotional intelligence</a:t>
            </a:r>
            <a:r>
              <a:rPr lang="en-CA" dirty="0" smtClean="0"/>
              <a:t> = ability to perceive, imagine and understand emotions and use that information in decision making</a:t>
            </a:r>
          </a:p>
          <a:p>
            <a:pPr lvl="1"/>
            <a:r>
              <a:rPr lang="en-CA" dirty="0" smtClean="0"/>
              <a:t>Key asset in leadership</a:t>
            </a:r>
          </a:p>
          <a:p>
            <a:pPr lvl="1"/>
            <a:r>
              <a:rPr lang="en-CA" dirty="0" smtClean="0"/>
              <a:t>Damage to prefrontal cortex…no emotion…problems deciding</a:t>
            </a:r>
            <a:endParaRPr lang="en-CA" dirty="0"/>
          </a:p>
        </p:txBody>
      </p:sp>
    </p:spTree>
    <p:extLst>
      <p:ext uri="{BB962C8B-B14F-4D97-AF65-F5344CB8AC3E}">
        <p14:creationId xmlns:p14="http://schemas.microsoft.com/office/powerpoint/2010/main" val="2312269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pload.wikimedia.org/wikipedia/commons/thumb/c/ce/Plutchik-wheel.svg/300px-Plutchik-wheel.svg.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970" y="613967"/>
            <a:ext cx="5315326" cy="5386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419557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Expressing emotion</a:t>
            </a:r>
            <a:endParaRPr lang="en-CA" dirty="0"/>
          </a:p>
        </p:txBody>
      </p:sp>
      <p:sp>
        <p:nvSpPr>
          <p:cNvPr id="3" name="Content Placeholder 2"/>
          <p:cNvSpPr>
            <a:spLocks noGrp="1"/>
          </p:cNvSpPr>
          <p:nvPr>
            <p:ph idx="1"/>
          </p:nvPr>
        </p:nvSpPr>
        <p:spPr/>
        <p:txBody>
          <a:bodyPr/>
          <a:lstStyle/>
          <a:p>
            <a:r>
              <a:rPr lang="en-CA" dirty="0" smtClean="0"/>
              <a:t>All emotions have 3 parts: </a:t>
            </a:r>
            <a:r>
              <a:rPr lang="en-CA" dirty="0" smtClean="0">
                <a:solidFill>
                  <a:srgbClr val="FF0000"/>
                </a:solidFill>
              </a:rPr>
              <a:t>physical, behavioral, cognitive</a:t>
            </a:r>
          </a:p>
          <a:p>
            <a:r>
              <a:rPr lang="en-CA" dirty="0" smtClean="0"/>
              <a:t>All people express certain basic feelings in the same way (</a:t>
            </a:r>
            <a:r>
              <a:rPr lang="en-CA" dirty="0" smtClean="0">
                <a:solidFill>
                  <a:srgbClr val="FF0000"/>
                </a:solidFill>
              </a:rPr>
              <a:t>Darwin</a:t>
            </a:r>
            <a:r>
              <a:rPr lang="en-CA" dirty="0" smtClean="0"/>
              <a:t>)</a:t>
            </a:r>
          </a:p>
          <a:p>
            <a:r>
              <a:rPr lang="en-CA" dirty="0" smtClean="0"/>
              <a:t>Must </a:t>
            </a:r>
            <a:r>
              <a:rPr lang="en-CA" dirty="0"/>
              <a:t>b</a:t>
            </a:r>
            <a:r>
              <a:rPr lang="en-CA" dirty="0" smtClean="0"/>
              <a:t>e innate (blind babies laugh, pout &amp; frown)</a:t>
            </a:r>
          </a:p>
          <a:p>
            <a:r>
              <a:rPr lang="en-CA" dirty="0" smtClean="0">
                <a:solidFill>
                  <a:srgbClr val="FF0000"/>
                </a:solidFill>
              </a:rPr>
              <a:t>Facial Feedback</a:t>
            </a:r>
            <a:r>
              <a:rPr lang="en-CA" dirty="0" smtClean="0"/>
              <a:t> = specific inherited facial expressions that signal specific feelings or emotional states</a:t>
            </a:r>
          </a:p>
          <a:p>
            <a:r>
              <a:rPr lang="en-CA" dirty="0" smtClean="0"/>
              <a:t>Seven universally recognized facial expressions of emotions</a:t>
            </a:r>
          </a:p>
          <a:p>
            <a:endParaRPr lang="en-CA" dirty="0"/>
          </a:p>
        </p:txBody>
      </p:sp>
    </p:spTree>
    <p:extLst>
      <p:ext uri="{BB962C8B-B14F-4D97-AF65-F5344CB8AC3E}">
        <p14:creationId xmlns:p14="http://schemas.microsoft.com/office/powerpoint/2010/main" val="1864592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fbi.gov/stats-services/publications/law-enforcement-bulletin/june_2011/image/truth_8.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4073" y="1340768"/>
            <a:ext cx="6914772"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33053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Expressing Emotions</a:t>
            </a:r>
            <a:endParaRPr lang="en-CA" dirty="0"/>
          </a:p>
        </p:txBody>
      </p:sp>
      <p:sp>
        <p:nvSpPr>
          <p:cNvPr id="3" name="Content Placeholder 2"/>
          <p:cNvSpPr>
            <a:spLocks noGrp="1"/>
          </p:cNvSpPr>
          <p:nvPr>
            <p:ph idx="1"/>
          </p:nvPr>
        </p:nvSpPr>
        <p:spPr/>
        <p:txBody>
          <a:bodyPr>
            <a:normAutofit lnSpcReduction="10000"/>
          </a:bodyPr>
          <a:lstStyle/>
          <a:p>
            <a:r>
              <a:rPr lang="en-CA" dirty="0" smtClean="0"/>
              <a:t>Learning is an important factor</a:t>
            </a:r>
          </a:p>
          <a:p>
            <a:r>
              <a:rPr lang="en-CA" dirty="0" smtClean="0"/>
              <a:t>Many of our everyday emotional reactions are the result of social expectations and consequences (</a:t>
            </a:r>
            <a:r>
              <a:rPr lang="en-CA" dirty="0" smtClean="0">
                <a:solidFill>
                  <a:srgbClr val="FF0000"/>
                </a:solidFill>
              </a:rPr>
              <a:t>Averill</a:t>
            </a:r>
            <a:r>
              <a:rPr lang="en-CA" dirty="0" smtClean="0"/>
              <a:t>)</a:t>
            </a:r>
          </a:p>
          <a:p>
            <a:r>
              <a:rPr lang="en-CA" dirty="0" smtClean="0"/>
              <a:t>Few people (10-20%) can hide true emotions (Ekman)</a:t>
            </a:r>
          </a:p>
          <a:p>
            <a:r>
              <a:rPr lang="en-CA" dirty="0" smtClean="0">
                <a:solidFill>
                  <a:srgbClr val="FF0000"/>
                </a:solidFill>
              </a:rPr>
              <a:t>Learning explains the differences among people</a:t>
            </a:r>
            <a:r>
              <a:rPr lang="en-CA" dirty="0" smtClean="0"/>
              <a:t>:</a:t>
            </a:r>
          </a:p>
          <a:p>
            <a:pPr lvl="1"/>
            <a:r>
              <a:rPr lang="en-CA" dirty="0" smtClean="0"/>
              <a:t>Everyone feels emotions the same but women express them more</a:t>
            </a:r>
          </a:p>
          <a:p>
            <a:pPr lvl="1"/>
            <a:r>
              <a:rPr lang="en-CA" dirty="0" smtClean="0"/>
              <a:t>North Americans tend to speak their mind while many eastern cultures defer to authority</a:t>
            </a:r>
            <a:endParaRPr lang="en-CA" dirty="0"/>
          </a:p>
        </p:txBody>
      </p:sp>
    </p:spTree>
    <p:extLst>
      <p:ext uri="{BB962C8B-B14F-4D97-AF65-F5344CB8AC3E}">
        <p14:creationId xmlns:p14="http://schemas.microsoft.com/office/powerpoint/2010/main" val="1238180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Classical conditioning</a:t>
            </a:r>
            <a:endParaRPr lang="en-CA" dirty="0"/>
          </a:p>
        </p:txBody>
      </p:sp>
      <p:sp>
        <p:nvSpPr>
          <p:cNvPr id="3" name="Content Placeholder 2"/>
          <p:cNvSpPr>
            <a:spLocks noGrp="1"/>
          </p:cNvSpPr>
          <p:nvPr>
            <p:ph idx="1"/>
          </p:nvPr>
        </p:nvSpPr>
        <p:spPr/>
        <p:txBody>
          <a:bodyPr>
            <a:normAutofit lnSpcReduction="10000"/>
          </a:bodyPr>
          <a:lstStyle/>
          <a:p>
            <a:r>
              <a:rPr lang="en-CA" dirty="0" smtClean="0"/>
              <a:t>CR acquired gradually over time</a:t>
            </a:r>
          </a:p>
          <a:p>
            <a:r>
              <a:rPr lang="en-CA" dirty="0" smtClean="0"/>
              <a:t>Strongest association formed when CS presented just before UCS</a:t>
            </a:r>
          </a:p>
          <a:p>
            <a:r>
              <a:rPr lang="en-CA" dirty="0" smtClean="0"/>
              <a:t>Can a CR occur with a similar CS?</a:t>
            </a:r>
          </a:p>
          <a:p>
            <a:pPr lvl="1"/>
            <a:r>
              <a:rPr lang="en-CA" dirty="0" smtClean="0"/>
              <a:t>Little Albert’s fear of rats </a:t>
            </a:r>
            <a:r>
              <a:rPr lang="en-CA" dirty="0" smtClean="0">
                <a:solidFill>
                  <a:srgbClr val="FF0000"/>
                </a:solidFill>
              </a:rPr>
              <a:t>generalized</a:t>
            </a:r>
            <a:r>
              <a:rPr lang="en-CA" dirty="0" smtClean="0"/>
              <a:t> to all furry things</a:t>
            </a:r>
          </a:p>
          <a:p>
            <a:pPr lvl="1"/>
            <a:r>
              <a:rPr lang="en-CA" dirty="0" smtClean="0"/>
              <a:t>Fear of all furry things </a:t>
            </a:r>
            <a:r>
              <a:rPr lang="en-CA" dirty="0" smtClean="0">
                <a:solidFill>
                  <a:srgbClr val="FF0000"/>
                </a:solidFill>
              </a:rPr>
              <a:t>discriminated</a:t>
            </a:r>
            <a:r>
              <a:rPr lang="en-CA" dirty="0" smtClean="0"/>
              <a:t> to just rats</a:t>
            </a:r>
          </a:p>
          <a:p>
            <a:r>
              <a:rPr lang="en-CA" dirty="0" smtClean="0"/>
              <a:t>Does conditioning last forever?</a:t>
            </a:r>
          </a:p>
          <a:p>
            <a:pPr lvl="1"/>
            <a:r>
              <a:rPr lang="en-CA" dirty="0" smtClean="0"/>
              <a:t>Stop reward and CR dies out – </a:t>
            </a:r>
            <a:r>
              <a:rPr lang="en-CA" dirty="0" smtClean="0">
                <a:solidFill>
                  <a:srgbClr val="FF0000"/>
                </a:solidFill>
              </a:rPr>
              <a:t>extinction</a:t>
            </a:r>
          </a:p>
          <a:p>
            <a:pPr lvl="1"/>
            <a:r>
              <a:rPr lang="en-CA" dirty="0" smtClean="0"/>
              <a:t>Re-Pair CS and UCS and comes back – </a:t>
            </a:r>
            <a:r>
              <a:rPr lang="en-CA" dirty="0" smtClean="0">
                <a:solidFill>
                  <a:srgbClr val="FF0000"/>
                </a:solidFill>
              </a:rPr>
              <a:t>spontaneous</a:t>
            </a:r>
            <a:r>
              <a:rPr lang="en-CA" dirty="0" smtClean="0"/>
              <a:t> </a:t>
            </a:r>
            <a:r>
              <a:rPr lang="en-CA" dirty="0" smtClean="0">
                <a:solidFill>
                  <a:srgbClr val="FF0000"/>
                </a:solidFill>
              </a:rPr>
              <a:t>recovery</a:t>
            </a:r>
            <a:endParaRPr lang="en-CA" dirty="0">
              <a:solidFill>
                <a:srgbClr val="FF0000"/>
              </a:solidFill>
            </a:endParaRPr>
          </a:p>
        </p:txBody>
      </p:sp>
    </p:spTree>
    <p:extLst>
      <p:ext uri="{BB962C8B-B14F-4D97-AF65-F5344CB8AC3E}">
        <p14:creationId xmlns:p14="http://schemas.microsoft.com/office/powerpoint/2010/main" val="404397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down)">
                                      <p:cBhvr>
                                        <p:cTn id="28" dur="500"/>
                                        <p:tgtEl>
                                          <p:spTgt spid="3">
                                            <p:txEl>
                                              <p:pRg st="5" end="5"/>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down)">
                                      <p:cBhvr>
                                        <p:cTn id="31" dur="500"/>
                                        <p:tgtEl>
                                          <p:spTgt spid="3">
                                            <p:txEl>
                                              <p:pRg st="6" end="6"/>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wipe(down)">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mplab.ucsd.edu/grants/project1/images/main-project-1gif.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2479785"/>
            <a:ext cx="4968552" cy="270907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CA" dirty="0" smtClean="0"/>
              <a:t>Ekman’s facial action coding system</a:t>
            </a:r>
            <a:endParaRPr lang="en-CA" dirty="0"/>
          </a:p>
        </p:txBody>
      </p:sp>
      <p:sp>
        <p:nvSpPr>
          <p:cNvPr id="3" name="TextBox 2"/>
          <p:cNvSpPr txBox="1"/>
          <p:nvPr/>
        </p:nvSpPr>
        <p:spPr>
          <a:xfrm>
            <a:off x="5959615" y="5301208"/>
            <a:ext cx="2284793" cy="369332"/>
          </a:xfrm>
          <a:prstGeom prst="rect">
            <a:avLst/>
          </a:prstGeom>
          <a:noFill/>
        </p:spPr>
        <p:txBody>
          <a:bodyPr wrap="none" rtlCol="0">
            <a:spAutoFit/>
          </a:bodyPr>
          <a:lstStyle/>
          <a:p>
            <a:r>
              <a:rPr lang="en-CA" dirty="0" smtClean="0"/>
              <a:t>46 separate movements</a:t>
            </a:r>
            <a:endParaRPr lang="en-CA" dirty="0"/>
          </a:p>
        </p:txBody>
      </p:sp>
    </p:spTree>
    <p:extLst>
      <p:ext uri="{BB962C8B-B14F-4D97-AF65-F5344CB8AC3E}">
        <p14:creationId xmlns:p14="http://schemas.microsoft.com/office/powerpoint/2010/main" val="69735147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theories</a:t>
            </a: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54528628"/>
              </p:ext>
            </p:extLst>
          </p:nvPr>
        </p:nvGraphicFramePr>
        <p:xfrm>
          <a:off x="827583" y="2438400"/>
          <a:ext cx="7416825" cy="3230880"/>
        </p:xfrm>
        <a:graphic>
          <a:graphicData uri="http://schemas.openxmlformats.org/drawingml/2006/table">
            <a:tbl>
              <a:tblPr firstRow="1" bandRow="1">
                <a:tableStyleId>{5C22544A-7EE6-4342-B048-85BDC9FD1C3A}</a:tableStyleId>
              </a:tblPr>
              <a:tblGrid>
                <a:gridCol w="1296145"/>
                <a:gridCol w="1368152"/>
                <a:gridCol w="1512168"/>
                <a:gridCol w="1584176"/>
                <a:gridCol w="1656184"/>
              </a:tblGrid>
              <a:tr h="370840">
                <a:tc>
                  <a:txBody>
                    <a:bodyPr/>
                    <a:lstStyle/>
                    <a:p>
                      <a:r>
                        <a:rPr lang="en-CA" sz="1400" dirty="0" smtClean="0"/>
                        <a:t>James-Lange</a:t>
                      </a:r>
                      <a:endParaRPr lang="en-CA" sz="1400" dirty="0"/>
                    </a:p>
                  </a:txBody>
                  <a:tcPr/>
                </a:tc>
                <a:tc>
                  <a:txBody>
                    <a:bodyPr/>
                    <a:lstStyle/>
                    <a:p>
                      <a:r>
                        <a:rPr lang="en-CA" sz="1400" dirty="0" smtClean="0"/>
                        <a:t>Facial Feedback</a:t>
                      </a:r>
                      <a:endParaRPr lang="en-CA" sz="1400" dirty="0"/>
                    </a:p>
                  </a:txBody>
                  <a:tcPr/>
                </a:tc>
                <a:tc>
                  <a:txBody>
                    <a:bodyPr/>
                    <a:lstStyle/>
                    <a:p>
                      <a:r>
                        <a:rPr lang="en-CA" sz="1400" dirty="0" smtClean="0"/>
                        <a:t>Cannon-Bard</a:t>
                      </a:r>
                      <a:endParaRPr lang="en-CA" sz="1400" dirty="0"/>
                    </a:p>
                  </a:txBody>
                  <a:tcPr/>
                </a:tc>
                <a:tc>
                  <a:txBody>
                    <a:bodyPr/>
                    <a:lstStyle/>
                    <a:p>
                      <a:r>
                        <a:rPr lang="en-CA" sz="1400" dirty="0" err="1" smtClean="0"/>
                        <a:t>Schacter</a:t>
                      </a:r>
                      <a:r>
                        <a:rPr lang="en-CA" sz="1400" dirty="0" smtClean="0"/>
                        <a:t>-Singer</a:t>
                      </a:r>
                      <a:endParaRPr lang="en-CA" sz="1400" dirty="0"/>
                    </a:p>
                  </a:txBody>
                  <a:tcPr/>
                </a:tc>
                <a:tc>
                  <a:txBody>
                    <a:bodyPr/>
                    <a:lstStyle/>
                    <a:p>
                      <a:r>
                        <a:rPr lang="en-CA" sz="1400" dirty="0" smtClean="0"/>
                        <a:t>Opponent-Process</a:t>
                      </a:r>
                      <a:endParaRPr lang="en-CA" sz="1400" dirty="0"/>
                    </a:p>
                  </a:txBody>
                  <a:tcPr/>
                </a:tc>
              </a:tr>
              <a:tr h="370840">
                <a:tc>
                  <a:txBody>
                    <a:bodyPr/>
                    <a:lstStyle/>
                    <a:p>
                      <a:r>
                        <a:rPr lang="en-CA" sz="1400" dirty="0" smtClean="0"/>
                        <a:t>Experience </a:t>
                      </a:r>
                      <a:r>
                        <a:rPr lang="en-CA" sz="1400" dirty="0" smtClean="0">
                          <a:solidFill>
                            <a:srgbClr val="FF0000"/>
                          </a:solidFill>
                        </a:rPr>
                        <a:t>physical</a:t>
                      </a:r>
                      <a:r>
                        <a:rPr lang="en-CA" sz="1400" baseline="0" dirty="0" smtClean="0">
                          <a:solidFill>
                            <a:srgbClr val="FF0000"/>
                          </a:solidFill>
                        </a:rPr>
                        <a:t> </a:t>
                      </a:r>
                      <a:r>
                        <a:rPr lang="en-CA" sz="1400" baseline="0" dirty="0" smtClean="0"/>
                        <a:t>changes</a:t>
                      </a:r>
                      <a:endParaRPr lang="en-CA" sz="1400" dirty="0"/>
                    </a:p>
                  </a:txBody>
                  <a:tcPr/>
                </a:tc>
                <a:tc>
                  <a:txBody>
                    <a:bodyPr/>
                    <a:lstStyle/>
                    <a:p>
                      <a:r>
                        <a:rPr lang="en-CA" sz="1400" dirty="0" smtClean="0"/>
                        <a:t>Facial muscles move to form an expression</a:t>
                      </a:r>
                      <a:endParaRPr lang="en-CA" sz="1400" dirty="0"/>
                    </a:p>
                  </a:txBody>
                  <a:tcPr/>
                </a:tc>
                <a:tc>
                  <a:txBody>
                    <a:bodyPr/>
                    <a:lstStyle/>
                    <a:p>
                      <a:r>
                        <a:rPr lang="en-CA" sz="1400" dirty="0" smtClean="0">
                          <a:solidFill>
                            <a:srgbClr val="FF0000"/>
                          </a:solidFill>
                        </a:rPr>
                        <a:t>Experience activates thalamus (hypothalamus)</a:t>
                      </a:r>
                      <a:endParaRPr lang="en-CA" sz="1400" dirty="0">
                        <a:solidFill>
                          <a:srgbClr val="FF0000"/>
                        </a:solidFill>
                      </a:endParaRPr>
                    </a:p>
                  </a:txBody>
                  <a:tcPr/>
                </a:tc>
                <a:tc>
                  <a:txBody>
                    <a:bodyPr/>
                    <a:lstStyle/>
                    <a:p>
                      <a:r>
                        <a:rPr lang="en-CA" sz="1400" dirty="0" smtClean="0"/>
                        <a:t>Experience </a:t>
                      </a:r>
                      <a:r>
                        <a:rPr lang="en-CA" sz="1400" dirty="0" smtClean="0">
                          <a:solidFill>
                            <a:srgbClr val="FF0000"/>
                          </a:solidFill>
                        </a:rPr>
                        <a:t>physical</a:t>
                      </a:r>
                      <a:r>
                        <a:rPr lang="en-CA" sz="1400" baseline="0" dirty="0" smtClean="0">
                          <a:solidFill>
                            <a:srgbClr val="FF0000"/>
                          </a:solidFill>
                        </a:rPr>
                        <a:t> arousal</a:t>
                      </a:r>
                      <a:endParaRPr lang="en-CA" sz="1400" dirty="0">
                        <a:solidFill>
                          <a:srgbClr val="FF0000"/>
                        </a:solidFill>
                      </a:endParaRPr>
                    </a:p>
                  </a:txBody>
                  <a:tcPr/>
                </a:tc>
                <a:tc>
                  <a:txBody>
                    <a:bodyPr/>
                    <a:lstStyle/>
                    <a:p>
                      <a:r>
                        <a:rPr lang="en-CA" sz="1400" dirty="0" smtClean="0"/>
                        <a:t>Emotional responses classically</a:t>
                      </a:r>
                      <a:r>
                        <a:rPr lang="en-CA" sz="1400" baseline="0" dirty="0" smtClean="0"/>
                        <a:t> conditioned</a:t>
                      </a:r>
                      <a:endParaRPr lang="en-CA" sz="1400" dirty="0"/>
                    </a:p>
                  </a:txBody>
                  <a:tcPr/>
                </a:tc>
              </a:tr>
              <a:tr h="370840">
                <a:tc>
                  <a:txBody>
                    <a:bodyPr/>
                    <a:lstStyle/>
                    <a:p>
                      <a:r>
                        <a:rPr lang="en-CA" sz="1400" dirty="0" smtClean="0"/>
                        <a:t>Brain interprets changes</a:t>
                      </a:r>
                      <a:endParaRPr lang="en-CA" sz="1400" dirty="0"/>
                    </a:p>
                  </a:txBody>
                  <a:tcPr/>
                </a:tc>
                <a:tc>
                  <a:txBody>
                    <a:bodyPr/>
                    <a:lstStyle/>
                    <a:p>
                      <a:r>
                        <a:rPr lang="en-CA" sz="1400" dirty="0" smtClean="0"/>
                        <a:t>Brain interprets movement </a:t>
                      </a:r>
                      <a:r>
                        <a:rPr lang="en-CA" sz="1400" baseline="0" dirty="0" smtClean="0"/>
                        <a:t> (paralysis ?)</a:t>
                      </a:r>
                      <a:endParaRPr lang="en-CA" sz="1400" dirty="0"/>
                    </a:p>
                  </a:txBody>
                  <a:tcPr/>
                </a:tc>
                <a:tc>
                  <a:txBody>
                    <a:bodyPr/>
                    <a:lstStyle/>
                    <a:p>
                      <a:r>
                        <a:rPr lang="en-CA" sz="1400" dirty="0" smtClean="0"/>
                        <a:t>Messages to cerebral cortex and organs</a:t>
                      </a:r>
                      <a:endParaRPr lang="en-CA" sz="1400" dirty="0"/>
                    </a:p>
                  </a:txBody>
                  <a:tcPr/>
                </a:tc>
                <a:tc>
                  <a:txBody>
                    <a:bodyPr/>
                    <a:lstStyle/>
                    <a:p>
                      <a:r>
                        <a:rPr lang="en-CA" sz="1400" dirty="0" smtClean="0">
                          <a:solidFill>
                            <a:srgbClr val="FF0000"/>
                          </a:solidFill>
                        </a:rPr>
                        <a:t>Perceive </a:t>
                      </a:r>
                      <a:r>
                        <a:rPr lang="en-CA" sz="1400" dirty="0" smtClean="0"/>
                        <a:t>environmental  cues</a:t>
                      </a:r>
                      <a:endParaRPr lang="en-CA" sz="1400" dirty="0"/>
                    </a:p>
                  </a:txBody>
                  <a:tcPr/>
                </a:tc>
                <a:tc>
                  <a:txBody>
                    <a:bodyPr/>
                    <a:lstStyle/>
                    <a:p>
                      <a:r>
                        <a:rPr lang="en-CA" sz="1400" dirty="0" smtClean="0"/>
                        <a:t>Stimulus that excites the emotion is removed</a:t>
                      </a:r>
                      <a:endParaRPr lang="en-CA" sz="1400" dirty="0"/>
                    </a:p>
                  </a:txBody>
                  <a:tcPr/>
                </a:tc>
              </a:tr>
              <a:tr h="370840">
                <a:tc>
                  <a:txBody>
                    <a:bodyPr/>
                    <a:lstStyle/>
                    <a:p>
                      <a:r>
                        <a:rPr lang="en-CA" sz="1400" dirty="0" smtClean="0"/>
                        <a:t>Feel a specific emotion</a:t>
                      </a:r>
                      <a:endParaRPr lang="en-CA" sz="1400" dirty="0"/>
                    </a:p>
                  </a:txBody>
                  <a:tcPr/>
                </a:tc>
                <a:tc>
                  <a:txBody>
                    <a:bodyPr/>
                    <a:lstStyle/>
                    <a:p>
                      <a:r>
                        <a:rPr lang="en-CA" sz="1400" dirty="0" smtClean="0"/>
                        <a:t>Feel an emotion</a:t>
                      </a:r>
                      <a:endParaRPr lang="en-CA" sz="1400" dirty="0"/>
                    </a:p>
                  </a:txBody>
                  <a:tcPr/>
                </a:tc>
                <a:tc>
                  <a:txBody>
                    <a:bodyPr/>
                    <a:lstStyle/>
                    <a:p>
                      <a:r>
                        <a:rPr lang="en-CA" sz="1400" dirty="0" smtClean="0"/>
                        <a:t>Organs activate sensory signals</a:t>
                      </a:r>
                      <a:endParaRPr lang="en-CA" sz="1400" dirty="0"/>
                    </a:p>
                  </a:txBody>
                  <a:tcPr/>
                </a:tc>
                <a:tc>
                  <a:txBody>
                    <a:bodyPr/>
                    <a:lstStyle/>
                    <a:p>
                      <a:r>
                        <a:rPr lang="en-CA" sz="1400" dirty="0" smtClean="0"/>
                        <a:t>Feel an emotion</a:t>
                      </a:r>
                      <a:endParaRPr lang="en-CA" sz="1400" dirty="0"/>
                    </a:p>
                  </a:txBody>
                  <a:tcPr/>
                </a:tc>
                <a:tc>
                  <a:txBody>
                    <a:bodyPr/>
                    <a:lstStyle/>
                    <a:p>
                      <a:r>
                        <a:rPr lang="en-CA" sz="1400" dirty="0" smtClean="0"/>
                        <a:t>Feel a</a:t>
                      </a:r>
                      <a:r>
                        <a:rPr lang="en-CA" sz="1400" baseline="0" dirty="0" smtClean="0"/>
                        <a:t> swing to the </a:t>
                      </a:r>
                      <a:r>
                        <a:rPr lang="en-CA" sz="1400" baseline="0" dirty="0" smtClean="0">
                          <a:solidFill>
                            <a:srgbClr val="FF0000"/>
                          </a:solidFill>
                        </a:rPr>
                        <a:t>opposite emotion</a:t>
                      </a:r>
                      <a:endParaRPr lang="en-CA" sz="1400" dirty="0">
                        <a:solidFill>
                          <a:srgbClr val="FF0000"/>
                        </a:solidFill>
                      </a:endParaRPr>
                    </a:p>
                  </a:txBody>
                  <a:tcPr/>
                </a:tc>
              </a:tr>
              <a:tr h="370840">
                <a:tc>
                  <a:txBody>
                    <a:bodyPr/>
                    <a:lstStyle/>
                    <a:p>
                      <a:r>
                        <a:rPr lang="en-CA" sz="1400" dirty="0" smtClean="0"/>
                        <a:t>Demonstrate observable</a:t>
                      </a:r>
                      <a:r>
                        <a:rPr lang="en-CA" sz="1400" baseline="0" dirty="0" smtClean="0"/>
                        <a:t> </a:t>
                      </a:r>
                      <a:r>
                        <a:rPr lang="en-CA" sz="1400" dirty="0" smtClean="0"/>
                        <a:t> behavior</a:t>
                      </a:r>
                      <a:endParaRPr lang="en-CA" sz="1400" dirty="0"/>
                    </a:p>
                  </a:txBody>
                  <a:tcPr/>
                </a:tc>
                <a:tc>
                  <a:txBody>
                    <a:bodyPr/>
                    <a:lstStyle/>
                    <a:p>
                      <a:r>
                        <a:rPr lang="en-CA" sz="1400" dirty="0" smtClean="0"/>
                        <a:t>Demonstrate observable behavior</a:t>
                      </a:r>
                      <a:endParaRPr lang="en-CA" sz="1400" dirty="0"/>
                    </a:p>
                  </a:txBody>
                  <a:tcPr/>
                </a:tc>
                <a:tc>
                  <a:txBody>
                    <a:bodyPr/>
                    <a:lstStyle/>
                    <a:p>
                      <a:r>
                        <a:rPr lang="en-CA" sz="1400" dirty="0" smtClean="0"/>
                        <a:t>Sensory signals + cortical message = emotion</a:t>
                      </a:r>
                      <a:endParaRPr lang="en-CA" sz="1400" dirty="0"/>
                    </a:p>
                  </a:txBody>
                  <a:tcPr/>
                </a:tc>
                <a:tc>
                  <a:txBody>
                    <a:bodyPr/>
                    <a:lstStyle/>
                    <a:p>
                      <a:r>
                        <a:rPr lang="en-CA" sz="1400" dirty="0" smtClean="0"/>
                        <a:t>Demonstrate observable behavior</a:t>
                      </a:r>
                      <a:endParaRPr lang="en-CA" sz="1400" dirty="0"/>
                    </a:p>
                  </a:txBody>
                  <a:tcPr/>
                </a:tc>
                <a:tc>
                  <a:txBody>
                    <a:bodyPr/>
                    <a:lstStyle/>
                    <a:p>
                      <a:r>
                        <a:rPr lang="en-CA" sz="1400" dirty="0" smtClean="0"/>
                        <a:t>Demonstrate observable behavior</a:t>
                      </a:r>
                      <a:endParaRPr lang="en-CA" sz="1400" dirty="0"/>
                    </a:p>
                  </a:txBody>
                  <a:tcPr/>
                </a:tc>
              </a:tr>
            </a:tbl>
          </a:graphicData>
        </a:graphic>
      </p:graphicFrame>
    </p:spTree>
    <p:extLst>
      <p:ext uri="{BB962C8B-B14F-4D97-AF65-F5344CB8AC3E}">
        <p14:creationId xmlns:p14="http://schemas.microsoft.com/office/powerpoint/2010/main" val="335422235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Everyday emotions</a:t>
            </a:r>
            <a:endParaRPr lang="en-CA" dirty="0"/>
          </a:p>
        </p:txBody>
      </p:sp>
      <p:sp>
        <p:nvSpPr>
          <p:cNvPr id="3" name="Content Placeholder 2"/>
          <p:cNvSpPr>
            <a:spLocks noGrp="1"/>
          </p:cNvSpPr>
          <p:nvPr>
            <p:ph idx="1"/>
          </p:nvPr>
        </p:nvSpPr>
        <p:spPr/>
        <p:txBody>
          <a:bodyPr>
            <a:normAutofit fontScale="92500"/>
          </a:bodyPr>
          <a:lstStyle/>
          <a:p>
            <a:r>
              <a:rPr lang="en-CA" dirty="0" smtClean="0"/>
              <a:t>How do we “read” the moods of people we know well?</a:t>
            </a:r>
          </a:p>
          <a:p>
            <a:r>
              <a:rPr lang="en-CA" dirty="0" smtClean="0"/>
              <a:t>Could you go 10 hours without expressing emotion?</a:t>
            </a:r>
          </a:p>
          <a:p>
            <a:r>
              <a:rPr lang="en-CA" dirty="0" smtClean="0"/>
              <a:t>Why do people use emoticons in emails?</a:t>
            </a:r>
          </a:p>
          <a:p>
            <a:r>
              <a:rPr lang="en-CA" dirty="0" smtClean="0"/>
              <a:t>Lie detection methods:</a:t>
            </a:r>
          </a:p>
          <a:p>
            <a:pPr lvl="1"/>
            <a:r>
              <a:rPr lang="en-CA" dirty="0" smtClean="0"/>
              <a:t>Rice in mouth</a:t>
            </a:r>
          </a:p>
          <a:p>
            <a:pPr lvl="1"/>
            <a:r>
              <a:rPr lang="en-CA" dirty="0" smtClean="0"/>
              <a:t>Polygraph is unreliable: arousal of sympathetic nervous system (BP, heart rate, breathing, galvanic skin response)</a:t>
            </a:r>
          </a:p>
          <a:p>
            <a:r>
              <a:rPr lang="en-CA" dirty="0" smtClean="0"/>
              <a:t>“Pay it Forward” by Elizabeth Svoboda (Psychology Today, July 2006)</a:t>
            </a:r>
            <a:endParaRPr lang="en-CA" dirty="0"/>
          </a:p>
        </p:txBody>
      </p:sp>
    </p:spTree>
    <p:extLst>
      <p:ext uri="{BB962C8B-B14F-4D97-AF65-F5344CB8AC3E}">
        <p14:creationId xmlns:p14="http://schemas.microsoft.com/office/powerpoint/2010/main" val="4193960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31640" y="3410267"/>
            <a:ext cx="6624736" cy="1456373"/>
          </a:xfrm>
        </p:spPr>
        <p:txBody>
          <a:bodyPr>
            <a:normAutofit fontScale="90000"/>
          </a:bodyPr>
          <a:lstStyle/>
          <a:p>
            <a:r>
              <a:rPr lang="en-CA" dirty="0" smtClean="0"/>
              <a:t>Quiz 12-3</a:t>
            </a:r>
            <a:br>
              <a:rPr lang="en-CA" dirty="0" smtClean="0"/>
            </a:br>
            <a:r>
              <a:rPr lang="en-CA" sz="2400" dirty="0" smtClean="0"/>
              <a:t>motivation and emotion (RA 12)</a:t>
            </a:r>
            <a:br>
              <a:rPr lang="en-CA" sz="2400" dirty="0" smtClean="0"/>
            </a:br>
            <a:r>
              <a:rPr lang="en-CA" sz="2400" dirty="0" smtClean="0"/>
              <a:t>detecting lies (EA 12)</a:t>
            </a:r>
            <a:br>
              <a:rPr lang="en-CA" sz="2400" dirty="0" smtClean="0"/>
            </a:br>
            <a:r>
              <a:rPr lang="en-CA" sz="2400" dirty="0" smtClean="0"/>
              <a:t>meeting needs motivates behavior (AA 12)</a:t>
            </a:r>
            <a:endParaRPr lang="en-CA" dirty="0"/>
          </a:p>
        </p:txBody>
      </p:sp>
      <p:sp>
        <p:nvSpPr>
          <p:cNvPr id="5" name="Text Placeholder 4"/>
          <p:cNvSpPr>
            <a:spLocks noGrp="1"/>
          </p:cNvSpPr>
          <p:nvPr>
            <p:ph type="body" idx="1"/>
          </p:nvPr>
        </p:nvSpPr>
        <p:spPr/>
        <p:txBody>
          <a:bodyPr/>
          <a:lstStyle/>
          <a:p>
            <a:endParaRPr lang="en-CA"/>
          </a:p>
        </p:txBody>
      </p:sp>
    </p:spTree>
    <p:extLst>
      <p:ext uri="{BB962C8B-B14F-4D97-AF65-F5344CB8AC3E}">
        <p14:creationId xmlns:p14="http://schemas.microsoft.com/office/powerpoint/2010/main" val="22223311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Classical conditioning</a:t>
            </a: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7458499"/>
              </p:ext>
            </p:extLst>
          </p:nvPr>
        </p:nvGraphicFramePr>
        <p:xfrm>
          <a:off x="1371600" y="2653000"/>
          <a:ext cx="6400800" cy="2936240"/>
        </p:xfrm>
        <a:graphic>
          <a:graphicData uri="http://schemas.openxmlformats.org/drawingml/2006/table">
            <a:tbl>
              <a:tblPr firstRow="1" bandRow="1">
                <a:tableStyleId>{5C22544A-7EE6-4342-B048-85BDC9FD1C3A}</a:tableStyleId>
              </a:tblPr>
              <a:tblGrid>
                <a:gridCol w="3200400"/>
                <a:gridCol w="3200400"/>
              </a:tblGrid>
              <a:tr h="370840">
                <a:tc>
                  <a:txBody>
                    <a:bodyPr/>
                    <a:lstStyle/>
                    <a:p>
                      <a:pPr algn="ctr"/>
                      <a:r>
                        <a:rPr lang="en-CA" dirty="0" smtClean="0"/>
                        <a:t>Type of Response</a:t>
                      </a:r>
                      <a:endParaRPr lang="en-CA" dirty="0"/>
                    </a:p>
                  </a:txBody>
                  <a:tcPr/>
                </a:tc>
                <a:tc>
                  <a:txBody>
                    <a:bodyPr/>
                    <a:lstStyle/>
                    <a:p>
                      <a:pPr algn="ctr"/>
                      <a:r>
                        <a:rPr lang="en-CA" dirty="0" smtClean="0"/>
                        <a:t>Description </a:t>
                      </a:r>
                      <a:endParaRPr lang="en-CA" dirty="0"/>
                    </a:p>
                  </a:txBody>
                  <a:tcPr/>
                </a:tc>
              </a:tr>
              <a:tr h="370840">
                <a:tc>
                  <a:txBody>
                    <a:bodyPr/>
                    <a:lstStyle/>
                    <a:p>
                      <a:r>
                        <a:rPr lang="en-CA" dirty="0" smtClean="0"/>
                        <a:t>Generalization </a:t>
                      </a:r>
                      <a:endParaRPr lang="en-CA" dirty="0"/>
                    </a:p>
                  </a:txBody>
                  <a:tcPr/>
                </a:tc>
                <a:tc>
                  <a:txBody>
                    <a:bodyPr/>
                    <a:lstStyle/>
                    <a:p>
                      <a:r>
                        <a:rPr lang="en-CA" dirty="0" smtClean="0"/>
                        <a:t>Similar stimuli elicit CR</a:t>
                      </a:r>
                      <a:endParaRPr lang="en-CA" dirty="0"/>
                    </a:p>
                  </a:txBody>
                  <a:tcPr/>
                </a:tc>
              </a:tr>
              <a:tr h="370840">
                <a:tc>
                  <a:txBody>
                    <a:bodyPr/>
                    <a:lstStyle/>
                    <a:p>
                      <a:r>
                        <a:rPr lang="en-CA" dirty="0" smtClean="0"/>
                        <a:t>Discrimination </a:t>
                      </a:r>
                      <a:endParaRPr lang="en-CA" dirty="0"/>
                    </a:p>
                  </a:txBody>
                  <a:tcPr/>
                </a:tc>
                <a:tc>
                  <a:txBody>
                    <a:bodyPr/>
                    <a:lstStyle/>
                    <a:p>
                      <a:r>
                        <a:rPr lang="en-CA" dirty="0" smtClean="0"/>
                        <a:t>Respond differently</a:t>
                      </a:r>
                      <a:r>
                        <a:rPr lang="en-CA" baseline="0" dirty="0" smtClean="0"/>
                        <a:t> to similar stimuli</a:t>
                      </a:r>
                      <a:endParaRPr lang="en-CA" dirty="0"/>
                    </a:p>
                  </a:txBody>
                  <a:tcPr/>
                </a:tc>
              </a:tr>
              <a:tr h="370840">
                <a:tc>
                  <a:txBody>
                    <a:bodyPr/>
                    <a:lstStyle/>
                    <a:p>
                      <a:r>
                        <a:rPr lang="en-CA" dirty="0" smtClean="0"/>
                        <a:t>Extinction </a:t>
                      </a:r>
                      <a:endParaRPr lang="en-CA" dirty="0"/>
                    </a:p>
                  </a:txBody>
                  <a:tcPr/>
                </a:tc>
                <a:tc>
                  <a:txBody>
                    <a:bodyPr/>
                    <a:lstStyle/>
                    <a:p>
                      <a:r>
                        <a:rPr lang="en-CA" dirty="0" smtClean="0"/>
                        <a:t>Gradual disappearance</a:t>
                      </a:r>
                      <a:r>
                        <a:rPr lang="en-CA" baseline="0" dirty="0" smtClean="0"/>
                        <a:t> of CR when CS repeatedly presented without UCS</a:t>
                      </a:r>
                      <a:endParaRPr lang="en-CA" dirty="0"/>
                    </a:p>
                  </a:txBody>
                  <a:tcPr/>
                </a:tc>
              </a:tr>
              <a:tr h="370840">
                <a:tc>
                  <a:txBody>
                    <a:bodyPr/>
                    <a:lstStyle/>
                    <a:p>
                      <a:r>
                        <a:rPr lang="en-CA" dirty="0" smtClean="0"/>
                        <a:t>Spontaneous recovery</a:t>
                      </a:r>
                      <a:endParaRPr lang="en-CA" dirty="0"/>
                    </a:p>
                  </a:txBody>
                  <a:tcPr/>
                </a:tc>
                <a:tc>
                  <a:txBody>
                    <a:bodyPr/>
                    <a:lstStyle/>
                    <a:p>
                      <a:r>
                        <a:rPr lang="en-CA" dirty="0" smtClean="0"/>
                        <a:t>Reappearance of extinct CR when CS re-paired</a:t>
                      </a:r>
                      <a:r>
                        <a:rPr lang="en-CA" baseline="0" dirty="0" smtClean="0"/>
                        <a:t> with UCS</a:t>
                      </a:r>
                      <a:endParaRPr lang="en-CA" dirty="0"/>
                    </a:p>
                  </a:txBody>
                  <a:tcPr/>
                </a:tc>
              </a:tr>
            </a:tbl>
          </a:graphicData>
        </a:graphic>
      </p:graphicFrame>
      <p:sp>
        <p:nvSpPr>
          <p:cNvPr id="5" name="TextBox 4"/>
          <p:cNvSpPr txBox="1"/>
          <p:nvPr/>
        </p:nvSpPr>
        <p:spPr>
          <a:xfrm>
            <a:off x="1403648" y="2276872"/>
            <a:ext cx="652743" cy="369332"/>
          </a:xfrm>
          <a:prstGeom prst="rect">
            <a:avLst/>
          </a:prstGeom>
          <a:noFill/>
        </p:spPr>
        <p:txBody>
          <a:bodyPr wrap="none" rtlCol="0">
            <a:spAutoFit/>
          </a:bodyPr>
          <a:lstStyle/>
          <a:p>
            <a:r>
              <a:rPr lang="en-CA" dirty="0" smtClean="0"/>
              <a:t>GO9</a:t>
            </a:r>
            <a:endParaRPr lang="en-CA" dirty="0"/>
          </a:p>
        </p:txBody>
      </p:sp>
    </p:spTree>
    <p:extLst>
      <p:ext uri="{BB962C8B-B14F-4D97-AF65-F5344CB8AC3E}">
        <p14:creationId xmlns:p14="http://schemas.microsoft.com/office/powerpoint/2010/main" val="405763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1437</TotalTime>
  <Words>3874</Words>
  <Application>Microsoft Office PowerPoint</Application>
  <PresentationFormat>On-screen Show (4:3)</PresentationFormat>
  <Paragraphs>591</Paragraphs>
  <Slides>83</Slides>
  <Notes>0</Notes>
  <HiddenSlides>0</HiddenSlides>
  <MMClips>0</MMClips>
  <ScaleCrop>false</ScaleCrop>
  <HeadingPairs>
    <vt:vector size="4" baseType="variant">
      <vt:variant>
        <vt:lpstr>Theme</vt:lpstr>
      </vt:variant>
      <vt:variant>
        <vt:i4>1</vt:i4>
      </vt:variant>
      <vt:variant>
        <vt:lpstr>Slide Titles</vt:lpstr>
      </vt:variant>
      <vt:variant>
        <vt:i4>83</vt:i4>
      </vt:variant>
    </vt:vector>
  </HeadingPairs>
  <TitlesOfParts>
    <vt:vector size="84" baseType="lpstr">
      <vt:lpstr>Couture</vt:lpstr>
      <vt:lpstr>Learning and cognitive processes</vt:lpstr>
      <vt:lpstr>Learning Outcomes</vt:lpstr>
      <vt:lpstr>Learning Outcomes</vt:lpstr>
      <vt:lpstr>Classical conditioning</vt:lpstr>
      <vt:lpstr>Classical conditioning</vt:lpstr>
      <vt:lpstr>Classical conditioning</vt:lpstr>
      <vt:lpstr>Classical conditioning</vt:lpstr>
      <vt:lpstr>Classical conditioning</vt:lpstr>
      <vt:lpstr>Classical conditioning</vt:lpstr>
      <vt:lpstr>Classical conditioning &amp; human behavior</vt:lpstr>
      <vt:lpstr>Quiz 9-1 comparing and contrasting (ctsa 9)</vt:lpstr>
      <vt:lpstr>Operant conditioning</vt:lpstr>
      <vt:lpstr>Operant conditioning</vt:lpstr>
      <vt:lpstr>Operant conditioning</vt:lpstr>
      <vt:lpstr>operant conditioning</vt:lpstr>
      <vt:lpstr>operant conditioning</vt:lpstr>
      <vt:lpstr>Operant conditioning</vt:lpstr>
      <vt:lpstr>Operant conditioning</vt:lpstr>
      <vt:lpstr>Operant conditioning</vt:lpstr>
      <vt:lpstr>Quiz 9-2 how are superstitions learned? (ea 9) </vt:lpstr>
      <vt:lpstr>Social learning</vt:lpstr>
      <vt:lpstr>Social learning</vt:lpstr>
      <vt:lpstr>Social learning</vt:lpstr>
      <vt:lpstr>Social learning</vt:lpstr>
      <vt:lpstr>Improving study habits</vt:lpstr>
      <vt:lpstr>Quiz 9-3 modeling (aa 9)</vt:lpstr>
      <vt:lpstr>Memory PROCESSES</vt:lpstr>
      <vt:lpstr>ENCODING MEMORY</vt:lpstr>
      <vt:lpstr>Memory stages</vt:lpstr>
      <vt:lpstr>PowerPoint Presentation</vt:lpstr>
      <vt:lpstr>PowerPoint Presentation</vt:lpstr>
      <vt:lpstr>Memory stages</vt:lpstr>
      <vt:lpstr>Memory stages</vt:lpstr>
      <vt:lpstr>Quiz 10-1</vt:lpstr>
      <vt:lpstr>Declarative memory</vt:lpstr>
      <vt:lpstr>Retrieving information</vt:lpstr>
      <vt:lpstr>Did you see it?</vt:lpstr>
      <vt:lpstr>Memory alteration</vt:lpstr>
      <vt:lpstr>Memory retrieval</vt:lpstr>
      <vt:lpstr>Memory improvement</vt:lpstr>
      <vt:lpstr>Quiz 10-2 Memory and Thought (RA 10) personality, cognition and memory (ea 10) influencing memory (aa 10)</vt:lpstr>
      <vt:lpstr>Thinking and problem solving</vt:lpstr>
      <vt:lpstr>Units of thought</vt:lpstr>
      <vt:lpstr>Units of thought</vt:lpstr>
      <vt:lpstr>Kinds of thinking</vt:lpstr>
      <vt:lpstr>Directed vs nondirected thinking</vt:lpstr>
      <vt:lpstr>strategies</vt:lpstr>
      <vt:lpstr>obstacles</vt:lpstr>
      <vt:lpstr>creativity</vt:lpstr>
      <vt:lpstr>Flexible thinking</vt:lpstr>
      <vt:lpstr>Flexible thinking</vt:lpstr>
      <vt:lpstr>Quiz 11-1 problem solving (aa 11)</vt:lpstr>
      <vt:lpstr>language</vt:lpstr>
      <vt:lpstr>phonemes</vt:lpstr>
      <vt:lpstr>PowerPoint Presentation</vt:lpstr>
      <vt:lpstr>morphemes</vt:lpstr>
      <vt:lpstr>Syntax</vt:lpstr>
      <vt:lpstr>Semantics</vt:lpstr>
      <vt:lpstr>Language development</vt:lpstr>
      <vt:lpstr>Language practice</vt:lpstr>
      <vt:lpstr>Language practice</vt:lpstr>
      <vt:lpstr>Quiz 11-2 thinking and language (ra 11) creativity (ea 11)</vt:lpstr>
      <vt:lpstr>motivation</vt:lpstr>
      <vt:lpstr>Instinct theory</vt:lpstr>
      <vt:lpstr>Drive-reduction theory</vt:lpstr>
      <vt:lpstr>Incentive theory</vt:lpstr>
      <vt:lpstr>Cognitive theory</vt:lpstr>
      <vt:lpstr>Quiz 12-1 </vt:lpstr>
      <vt:lpstr>Biological motives</vt:lpstr>
      <vt:lpstr>hunger</vt:lpstr>
      <vt:lpstr>hypothalamus</vt:lpstr>
      <vt:lpstr>Social motives</vt:lpstr>
      <vt:lpstr>Maslow’s heirarchy</vt:lpstr>
      <vt:lpstr>Quiz 12-2 motivation (GO 12)</vt:lpstr>
      <vt:lpstr>emotions</vt:lpstr>
      <vt:lpstr>PowerPoint Presentation</vt:lpstr>
      <vt:lpstr>Expressing emotion</vt:lpstr>
      <vt:lpstr>PowerPoint Presentation</vt:lpstr>
      <vt:lpstr>Expressing Emotions</vt:lpstr>
      <vt:lpstr>Ekman’s facial action coding system</vt:lpstr>
      <vt:lpstr>theories</vt:lpstr>
      <vt:lpstr>Everyday emotions</vt:lpstr>
      <vt:lpstr>Quiz 12-3 motivation and emotion (RA 12) detecting lies (EA 12) meeting needs motivates behavior (AA 12)</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and cognitive processes</dc:title>
  <dc:creator>Owner</dc:creator>
  <cp:lastModifiedBy>Shelley Lichtman</cp:lastModifiedBy>
  <cp:revision>109</cp:revision>
  <dcterms:created xsi:type="dcterms:W3CDTF">2013-04-07T17:03:52Z</dcterms:created>
  <dcterms:modified xsi:type="dcterms:W3CDTF">2013-04-25T19:48:19Z</dcterms:modified>
</cp:coreProperties>
</file>