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3" r:id="rId3"/>
    <p:sldId id="322" r:id="rId4"/>
    <p:sldId id="298" r:id="rId5"/>
    <p:sldId id="299" r:id="rId6"/>
    <p:sldId id="300" r:id="rId7"/>
    <p:sldId id="301" r:id="rId8"/>
    <p:sldId id="317" r:id="rId9"/>
    <p:sldId id="296" r:id="rId10"/>
    <p:sldId id="303" r:id="rId11"/>
    <p:sldId id="304" r:id="rId12"/>
    <p:sldId id="305" r:id="rId13"/>
    <p:sldId id="307" r:id="rId14"/>
    <p:sldId id="302" r:id="rId15"/>
    <p:sldId id="308" r:id="rId16"/>
    <p:sldId id="306" r:id="rId17"/>
    <p:sldId id="311" r:id="rId18"/>
    <p:sldId id="309" r:id="rId19"/>
    <p:sldId id="310" r:id="rId20"/>
    <p:sldId id="316" r:id="rId21"/>
    <p:sldId id="318" r:id="rId22"/>
    <p:sldId id="312" r:id="rId23"/>
    <p:sldId id="313" r:id="rId24"/>
    <p:sldId id="320" r:id="rId25"/>
    <p:sldId id="319" r:id="rId26"/>
    <p:sldId id="314" r:id="rId27"/>
    <p:sldId id="315" r:id="rId28"/>
    <p:sldId id="32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43CDD64-F176-41C6-9283-BA6133CBC31D}" type="datetimeFigureOut">
              <a:rPr lang="en-CA" smtClean="0"/>
              <a:t>06/05/2013</a:t>
            </a:fld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D0EE5C-620F-4FCB-AE6B-C847F6DA585C}" type="slidenum">
              <a:rPr lang="en-CA" smtClean="0"/>
              <a:t>‹#›</a:t>
            </a:fld>
            <a:endParaRPr lang="en-C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DD64-F176-41C6-9283-BA6133CBC31D}" type="datetimeFigureOut">
              <a:rPr lang="en-CA" smtClean="0"/>
              <a:t>06/05/2013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EE5C-620F-4FCB-AE6B-C847F6DA585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DD64-F176-41C6-9283-BA6133CBC31D}" type="datetimeFigureOut">
              <a:rPr lang="en-CA" smtClean="0"/>
              <a:t>06/05/2013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EE5C-620F-4FCB-AE6B-C847F6DA585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DD64-F176-41C6-9283-BA6133CBC31D}" type="datetimeFigureOut">
              <a:rPr lang="en-CA" smtClean="0"/>
              <a:t>06/05/2013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EE5C-620F-4FCB-AE6B-C847F6DA585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DD64-F176-41C6-9283-BA6133CBC31D}" type="datetimeFigureOut">
              <a:rPr lang="en-CA" smtClean="0"/>
              <a:t>06/05/2013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EE5C-620F-4FCB-AE6B-C847F6DA585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DD64-F176-41C6-9283-BA6133CBC31D}" type="datetimeFigureOut">
              <a:rPr lang="en-CA" smtClean="0"/>
              <a:t>06/05/2013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EE5C-620F-4FCB-AE6B-C847F6DA585C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DD64-F176-41C6-9283-BA6133CBC31D}" type="datetimeFigureOut">
              <a:rPr lang="en-CA" smtClean="0"/>
              <a:t>06/05/2013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EE5C-620F-4FCB-AE6B-C847F6DA585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DD64-F176-41C6-9283-BA6133CBC31D}" type="datetimeFigureOut">
              <a:rPr lang="en-CA" smtClean="0"/>
              <a:t>06/05/2013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EE5C-620F-4FCB-AE6B-C847F6DA585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DD64-F176-41C6-9283-BA6133CBC31D}" type="datetimeFigureOut">
              <a:rPr lang="en-CA" smtClean="0"/>
              <a:t>06/05/2013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EE5C-620F-4FCB-AE6B-C847F6DA585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DD64-F176-41C6-9283-BA6133CBC31D}" type="datetimeFigureOut">
              <a:rPr lang="en-CA" smtClean="0"/>
              <a:t>06/05/2013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EE5C-620F-4FCB-AE6B-C847F6DA585C}" type="slidenum">
              <a:rPr lang="en-CA" smtClean="0"/>
              <a:t>‹#›</a:t>
            </a:fld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DD64-F176-41C6-9283-BA6133CBC31D}" type="datetimeFigureOut">
              <a:rPr lang="en-CA" smtClean="0"/>
              <a:t>06/05/2013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EE5C-620F-4FCB-AE6B-C847F6DA585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43CDD64-F176-41C6-9283-BA6133CBC31D}" type="datetimeFigureOut">
              <a:rPr lang="en-CA" smtClean="0"/>
              <a:t>06/05/2013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3D0EE5C-620F-4FCB-AE6B-C847F6DA585C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Personality and Individuality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Psychological Testing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83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038643"/>
              </p:ext>
            </p:extLst>
          </p:nvPr>
        </p:nvGraphicFramePr>
        <p:xfrm>
          <a:off x="2123728" y="692696"/>
          <a:ext cx="4464496" cy="57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Acrobat Document" r:id="rId3" imgW="5829233" imgH="7543775" progId="AcroExch.Document.7">
                  <p:embed/>
                </p:oleObj>
              </mc:Choice>
              <mc:Fallback>
                <p:oleObj name="Acrobat Document" r:id="rId3" imgW="5829233" imgH="754377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692696"/>
                        <a:ext cx="4464496" cy="577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6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93381"/>
              </p:ext>
            </p:extLst>
          </p:nvPr>
        </p:nvGraphicFramePr>
        <p:xfrm>
          <a:off x="2235229" y="726334"/>
          <a:ext cx="4425004" cy="572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Acrobat Document" r:id="rId3" imgW="5829233" imgH="7543775" progId="AcroExch.Document.7">
                  <p:embed/>
                </p:oleObj>
              </mc:Choice>
              <mc:Fallback>
                <p:oleObj name="Acrobat Document" r:id="rId3" imgW="5829233" imgH="754377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5229" y="726334"/>
                        <a:ext cx="4425004" cy="5727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4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773202"/>
              </p:ext>
            </p:extLst>
          </p:nvPr>
        </p:nvGraphicFramePr>
        <p:xfrm>
          <a:off x="2235228" y="726334"/>
          <a:ext cx="4425004" cy="572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Acrobat Document" r:id="rId3" imgW="5829233" imgH="7543775" progId="AcroExch.Document.7">
                  <p:embed/>
                </p:oleObj>
              </mc:Choice>
              <mc:Fallback>
                <p:oleObj name="Acrobat Document" r:id="rId3" imgW="5829233" imgH="754377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5228" y="726334"/>
                        <a:ext cx="4425004" cy="5727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021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Intelligence?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3"/>
            <a:ext cx="5184692" cy="139337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CA" sz="2800" dirty="0" smtClean="0"/>
              <a:t>The ability to acquire new ideas and new behaviour and adapt to new situations</a:t>
            </a:r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00150"/>
            <a:ext cx="2057400" cy="2228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76" y="3901446"/>
            <a:ext cx="1819275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81128"/>
            <a:ext cx="2466975" cy="184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3078" y="5373216"/>
            <a:ext cx="2664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Graphic Organizer </a:t>
            </a:r>
            <a:r>
              <a:rPr lang="en-CA" dirty="0" smtClean="0"/>
              <a:t>13 </a:t>
            </a:r>
            <a:r>
              <a:rPr lang="en-CA" dirty="0"/>
              <a:t>“Theories of </a:t>
            </a:r>
            <a:r>
              <a:rPr lang="en-CA" dirty="0" smtClean="0"/>
              <a:t>Intelligence”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418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Binet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961332"/>
          </a:xfrm>
        </p:spPr>
        <p:txBody>
          <a:bodyPr/>
          <a:lstStyle/>
          <a:p>
            <a:r>
              <a:rPr lang="en-CA" dirty="0" smtClean="0"/>
              <a:t>Mental age / chronological age x 100</a:t>
            </a:r>
          </a:p>
          <a:p>
            <a:r>
              <a:rPr lang="en-CA" dirty="0" smtClean="0"/>
              <a:t>Test questions get different results by 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52736"/>
            <a:ext cx="1928304" cy="1006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63" y="3515785"/>
            <a:ext cx="3514725" cy="2219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5911" y="5912310"/>
            <a:ext cx="472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Issues: cultural bias and nature </a:t>
            </a:r>
            <a:r>
              <a:rPr lang="en-CA" dirty="0" err="1" smtClean="0"/>
              <a:t>vs</a:t>
            </a:r>
            <a:r>
              <a:rPr lang="en-CA" dirty="0" smtClean="0"/>
              <a:t> nurture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93305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Original intent – identify slow learners for “special </a:t>
            </a:r>
            <a:r>
              <a:rPr lang="en-CA" dirty="0" err="1" smtClean="0"/>
              <a:t>ed</a:t>
            </a:r>
            <a:r>
              <a:rPr lang="en-CA" dirty="0" smtClean="0"/>
              <a:t>” class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40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Weschler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2952443" cy="3508977"/>
          </a:xfrm>
        </p:spPr>
        <p:txBody>
          <a:bodyPr/>
          <a:lstStyle/>
          <a:p>
            <a:r>
              <a:rPr lang="en-CA" dirty="0" err="1" smtClean="0"/>
              <a:t>Weschler</a:t>
            </a:r>
            <a:r>
              <a:rPr lang="en-CA" dirty="0" smtClean="0"/>
              <a:t> test (children)</a:t>
            </a:r>
          </a:p>
          <a:p>
            <a:r>
              <a:rPr lang="en-CA" dirty="0" smtClean="0"/>
              <a:t>WAIS-R test (adults)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123" y="908720"/>
            <a:ext cx="1209524" cy="1457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09626"/>
            <a:ext cx="3096344" cy="2152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77072"/>
            <a:ext cx="17145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610472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6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Spearman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2736420" cy="3508977"/>
          </a:xfrm>
        </p:spPr>
        <p:txBody>
          <a:bodyPr/>
          <a:lstStyle/>
          <a:p>
            <a:pPr marL="68580" indent="0">
              <a:buNone/>
            </a:pPr>
            <a:r>
              <a:rPr lang="en-CA" dirty="0" smtClean="0"/>
              <a:t>Two Factor: general intelligence + specific mental abilities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165" y="1077576"/>
            <a:ext cx="1100708" cy="1559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36912"/>
            <a:ext cx="4752528" cy="3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Sternberg</a:t>
            </a:r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257842"/>
              </p:ext>
            </p:extLst>
          </p:nvPr>
        </p:nvGraphicFramePr>
        <p:xfrm>
          <a:off x="2051720" y="2132855"/>
          <a:ext cx="5400600" cy="4173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Acrobat Document" r:id="rId3" imgW="7543665" imgH="5829194" progId="AcroExch.Document.7">
                  <p:embed/>
                </p:oleObj>
              </mc:Choice>
              <mc:Fallback>
                <p:oleObj name="Acrobat Document" r:id="rId3" imgW="7543665" imgH="582919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2132855"/>
                        <a:ext cx="5400600" cy="4173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60032" y="1340768"/>
            <a:ext cx="3515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Triarchic</a:t>
            </a:r>
            <a:r>
              <a:rPr lang="en-CA" dirty="0" smtClean="0"/>
              <a:t> Theory:</a:t>
            </a:r>
          </a:p>
          <a:p>
            <a:r>
              <a:rPr lang="en-CA" dirty="0" smtClean="0"/>
              <a:t>Analytical, Creative, Practical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484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Thurstone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sz="2400" dirty="0"/>
              <a:t>Seven Primary Mental Abilities</a:t>
            </a:r>
          </a:p>
          <a:p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766082"/>
              </p:ext>
            </p:extLst>
          </p:nvPr>
        </p:nvGraphicFramePr>
        <p:xfrm>
          <a:off x="1146175" y="857250"/>
          <a:ext cx="309086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863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Verbal comprehension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Numerical ability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Spatial relations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Perceptual speed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Word fluency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Memory 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Inductive reasoning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268760"/>
            <a:ext cx="1447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2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Gardner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08820"/>
            <a:ext cx="5514975" cy="400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21505"/>
            <a:ext cx="19240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7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do you know?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896660" cy="3508977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What do we mean by Personality?</a:t>
            </a:r>
          </a:p>
          <a:p>
            <a:pPr marL="68580" indent="0">
              <a:buNone/>
            </a:pPr>
            <a:r>
              <a:rPr lang="en-CA" dirty="0" smtClean="0"/>
              <a:t>Consistent, enduring, unique characteristics</a:t>
            </a:r>
          </a:p>
          <a:p>
            <a:pPr marL="68580" indent="0">
              <a:buNone/>
            </a:pPr>
            <a:endParaRPr lang="en-CA" dirty="0" smtClean="0"/>
          </a:p>
          <a:p>
            <a:r>
              <a:rPr lang="en-CA" dirty="0" smtClean="0"/>
              <a:t>What constitutes Individuality?</a:t>
            </a:r>
          </a:p>
          <a:p>
            <a:pPr marL="68580" indent="0">
              <a:buNone/>
            </a:pPr>
            <a:r>
              <a:rPr lang="en-CA" dirty="0" smtClean="0"/>
              <a:t>Differences in the way people think, feel and act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33" y="1429891"/>
            <a:ext cx="1828800" cy="2143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8361" y="3635732"/>
            <a:ext cx="347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Personare</a:t>
            </a:r>
            <a:r>
              <a:rPr lang="en-CA" dirty="0" smtClean="0"/>
              <a:t> = to speak through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139046"/>
            <a:ext cx="1652104" cy="208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0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Emotional (EQ)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Perceive and express emotions accurately and appropriately</a:t>
            </a:r>
          </a:p>
          <a:p>
            <a:r>
              <a:rPr lang="en-CA" dirty="0" smtClean="0"/>
              <a:t>Use emotions while thinking</a:t>
            </a:r>
          </a:p>
          <a:p>
            <a:r>
              <a:rPr lang="en-CA" dirty="0" smtClean="0"/>
              <a:t>Understand emotions and use the knowledge effectively</a:t>
            </a:r>
          </a:p>
          <a:p>
            <a:r>
              <a:rPr lang="en-CA" dirty="0" smtClean="0"/>
              <a:t>Regulate one’s emotions to promote personal growth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836712"/>
            <a:ext cx="18288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0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Quiz 13-2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1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Aptitude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512311"/>
            <a:ext cx="4885818" cy="2572873"/>
          </a:xfrm>
        </p:spPr>
        <p:txBody>
          <a:bodyPr>
            <a:normAutofit/>
          </a:bodyPr>
          <a:lstStyle/>
          <a:p>
            <a:r>
              <a:rPr lang="en-CA" dirty="0" smtClean="0"/>
              <a:t>Test quality based on predictive validity</a:t>
            </a:r>
          </a:p>
          <a:p>
            <a:r>
              <a:rPr lang="en-CA" dirty="0" smtClean="0"/>
              <a:t>GATB – verbal, mathematical, manual skills (wide range of occupations)</a:t>
            </a:r>
          </a:p>
          <a:p>
            <a:r>
              <a:rPr lang="en-CA" dirty="0" smtClean="0"/>
              <a:t>Admissions testing</a:t>
            </a:r>
          </a:p>
          <a:p>
            <a:pPr marL="68580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764704"/>
            <a:ext cx="2714625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96952"/>
            <a:ext cx="2857500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472" y="3861048"/>
            <a:ext cx="808151" cy="1060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81128"/>
            <a:ext cx="936104" cy="1211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984091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8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Interest Inventory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2323653"/>
            <a:ext cx="3896881" cy="1614761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No “wrong” answers</a:t>
            </a:r>
          </a:p>
          <a:p>
            <a:r>
              <a:rPr lang="en-CA" dirty="0" smtClean="0"/>
              <a:t>Compare your responses to those of people in a particular occupation</a:t>
            </a:r>
          </a:p>
          <a:p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04864"/>
            <a:ext cx="2638425" cy="173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1" y="4581128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/>
              <a:t>Kuder</a:t>
            </a:r>
            <a:r>
              <a:rPr lang="en-CA" dirty="0"/>
              <a:t> Preference Record – preferences and </a:t>
            </a:r>
            <a:r>
              <a:rPr lang="en-CA" dirty="0" smtClean="0"/>
              <a:t>attitudes</a:t>
            </a:r>
          </a:p>
          <a:p>
            <a:endParaRPr lang="en-CA" dirty="0"/>
          </a:p>
          <a:p>
            <a:r>
              <a:rPr lang="en-CA" dirty="0"/>
              <a:t>Career Cruising – career planning website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3938415"/>
            <a:ext cx="2026502" cy="1519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846739"/>
            <a:ext cx="2106935" cy="157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2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Achievement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Test quality based on content validity</a:t>
            </a:r>
          </a:p>
          <a:p>
            <a:endParaRPr lang="en-CA" dirty="0" smtClean="0"/>
          </a:p>
          <a:p>
            <a:r>
              <a:rPr lang="en-CA" dirty="0" smtClean="0"/>
              <a:t>Achievement = what you have done</a:t>
            </a:r>
          </a:p>
          <a:p>
            <a:r>
              <a:rPr lang="en-CA" dirty="0" smtClean="0"/>
              <a:t>Aptitude = what you can/might do</a:t>
            </a:r>
          </a:p>
          <a:p>
            <a:r>
              <a:rPr lang="en-CA" dirty="0" smtClean="0"/>
              <a:t>Interest – what you would enjoy doing</a:t>
            </a:r>
          </a:p>
          <a:p>
            <a:endParaRPr lang="en-CA" dirty="0"/>
          </a:p>
          <a:p>
            <a:pPr marL="1080000" indent="-1080000" algn="r">
              <a:buNone/>
            </a:pPr>
            <a:r>
              <a:rPr lang="en-CA" dirty="0" smtClean="0"/>
              <a:t>			Adaptive testing (computer based) 		finds difficulty level where most but 		not all answers correct…more accurate than standard testing</a:t>
            </a:r>
          </a:p>
          <a:p>
            <a:endParaRPr lang="en-CA" dirty="0"/>
          </a:p>
          <a:p>
            <a:endParaRPr lang="en-CA" dirty="0" smtClean="0"/>
          </a:p>
          <a:p>
            <a:pPr marL="68580" indent="0" algn="r">
              <a:buNone/>
            </a:pPr>
            <a:r>
              <a:rPr lang="en-CA" dirty="0" smtClean="0"/>
              <a:t>…take an achievement test now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7032"/>
            <a:ext cx="3173338" cy="213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Quiz 13-3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01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5544732" cy="3508977"/>
          </a:xfrm>
        </p:spPr>
        <p:txBody>
          <a:bodyPr>
            <a:normAutofit/>
          </a:bodyPr>
          <a:lstStyle/>
          <a:p>
            <a:r>
              <a:rPr lang="en-CA" dirty="0" smtClean="0"/>
              <a:t>Objective tests (forced choice answers):</a:t>
            </a:r>
          </a:p>
          <a:p>
            <a:pPr lvl="1"/>
            <a:r>
              <a:rPr lang="en-CA" dirty="0" smtClean="0"/>
              <a:t>MMPI - major patterns of personality and emotional disorders, diagnose psychiatric disorders</a:t>
            </a:r>
          </a:p>
          <a:p>
            <a:pPr lvl="1"/>
            <a:r>
              <a:rPr lang="en-CA" dirty="0" smtClean="0"/>
              <a:t>CPI - responsibility, self-control, tolerance</a:t>
            </a:r>
          </a:p>
          <a:p>
            <a:pPr lvl="1"/>
            <a:r>
              <a:rPr lang="en-CA" dirty="0" smtClean="0"/>
              <a:t>MBTI aka Myers-Briggs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57250"/>
            <a:ext cx="1781175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33056"/>
            <a:ext cx="20097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8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3"/>
            <a:ext cx="5400716" cy="1897436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Projective tests (open-ended):</a:t>
            </a:r>
          </a:p>
          <a:p>
            <a:pPr lvl="1"/>
            <a:r>
              <a:rPr lang="en-CA" dirty="0" smtClean="0"/>
              <a:t>Rorschach – interpret inkblots (any response will reveal personality)</a:t>
            </a:r>
          </a:p>
          <a:p>
            <a:pPr lvl="1"/>
            <a:r>
              <a:rPr lang="en-CA" dirty="0" smtClean="0"/>
              <a:t>TAT – interpret scenes on cards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78" y="836712"/>
            <a:ext cx="1755980" cy="3096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21087"/>
            <a:ext cx="1241292" cy="1861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91012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3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Quiz 13-4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76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Outcomes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018440"/>
              </p:ext>
            </p:extLst>
          </p:nvPr>
        </p:nvGraphicFramePr>
        <p:xfrm>
          <a:off x="1042988" y="2324100"/>
          <a:ext cx="677703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/>
                <a:gridCol w="33885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PERSONALITY AND ASSESSMENT</a:t>
                      </a:r>
                      <a:endParaRPr lang="en-CA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 personality as the individual's unique way of thinking, feeling, and acting.</a:t>
                      </a:r>
                      <a:endParaRPr lang="en-CA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 the characteristics of the psychodynamic, cognitive-behavioral, humanistic, and trait approaches.</a:t>
                      </a:r>
                      <a:endParaRPr lang="en-CA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and assess various forms of personality assessment.</a:t>
                      </a:r>
                      <a:endParaRPr lang="en-CA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 DIFFERENCES</a:t>
                      </a:r>
                      <a:endParaRPr lang="en-CA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 how intelligence and personality may be influenced by heredity and environment.</a:t>
                      </a:r>
                      <a:endParaRPr lang="en-CA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theories of intelligence.</a:t>
                      </a:r>
                      <a:endParaRPr lang="en-CA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Explore how intelligence is measured.</a:t>
                      </a:r>
                      <a:endParaRPr lang="en-CA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4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701906"/>
              </p:ext>
            </p:extLst>
          </p:nvPr>
        </p:nvGraphicFramePr>
        <p:xfrm>
          <a:off x="800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3" imgW="7543665" imgH="5829194" progId="AcroExch.Document.7">
                  <p:embed/>
                </p:oleObj>
              </mc:Choice>
              <mc:Fallback>
                <p:oleObj name="Acrobat Document" r:id="rId3" imgW="7543665" imgH="582919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51435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16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Reliability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CA" dirty="0" smtClean="0"/>
              <a:t>Results are consistent:</a:t>
            </a:r>
          </a:p>
          <a:p>
            <a:pPr lvl="1"/>
            <a:r>
              <a:rPr lang="en-CA" dirty="0" smtClean="0"/>
              <a:t>When test repeated soon (test-retest)</a:t>
            </a:r>
          </a:p>
          <a:p>
            <a:pPr lvl="1"/>
            <a:r>
              <a:rPr lang="en-CA" dirty="0" smtClean="0"/>
              <a:t>When test marked at different times (scorer)</a:t>
            </a:r>
          </a:p>
          <a:p>
            <a:pPr lvl="1"/>
            <a:r>
              <a:rPr lang="en-CA" dirty="0" smtClean="0"/>
              <a:t>When test marked by different people (</a:t>
            </a:r>
            <a:r>
              <a:rPr lang="en-CA" dirty="0" err="1" smtClean="0"/>
              <a:t>interscorer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When test divided in half and marks compared (split-half)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931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Validity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Test measures what it is intended to measure</a:t>
            </a:r>
          </a:p>
          <a:p>
            <a:r>
              <a:rPr lang="en-CA" dirty="0" smtClean="0"/>
              <a:t>Test accurately predicts performance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499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Standards for Comparison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333" y="2132857"/>
            <a:ext cx="6777317" cy="2592288"/>
          </a:xfrm>
        </p:spPr>
        <p:txBody>
          <a:bodyPr/>
          <a:lstStyle/>
          <a:p>
            <a:r>
              <a:rPr lang="en-CA" dirty="0"/>
              <a:t>Raw score </a:t>
            </a:r>
            <a:r>
              <a:rPr lang="en-CA" dirty="0" smtClean="0"/>
              <a:t>plotted </a:t>
            </a:r>
            <a:r>
              <a:rPr lang="en-CA" dirty="0"/>
              <a:t>on percentile scale</a:t>
            </a:r>
          </a:p>
          <a:p>
            <a:r>
              <a:rPr lang="en-CA" dirty="0" smtClean="0"/>
              <a:t>Results relevant in comparison to others</a:t>
            </a:r>
          </a:p>
          <a:p>
            <a:r>
              <a:rPr lang="en-CA" dirty="0" smtClean="0"/>
              <a:t>Norms are established by:</a:t>
            </a:r>
          </a:p>
          <a:p>
            <a:pPr lvl="1"/>
            <a:r>
              <a:rPr lang="en-CA" dirty="0"/>
              <a:t>large group of test takers</a:t>
            </a:r>
          </a:p>
          <a:p>
            <a:pPr lvl="1"/>
            <a:r>
              <a:rPr lang="en-CA" dirty="0" smtClean="0"/>
              <a:t>standardized tests (administration and scoring)…provincials exams and…</a:t>
            </a:r>
          </a:p>
          <a:p>
            <a:pPr lvl="1"/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95" y="4622027"/>
            <a:ext cx="1078990" cy="1416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825878"/>
            <a:ext cx="1226244" cy="1587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221088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Quiz 13-1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63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34" y="1268760"/>
            <a:ext cx="4804430" cy="3600400"/>
          </a:xfrm>
        </p:spPr>
      </p:pic>
      <p:sp>
        <p:nvSpPr>
          <p:cNvPr id="3" name="TextBox 2"/>
          <p:cNvSpPr txBox="1"/>
          <p:nvPr/>
        </p:nvSpPr>
        <p:spPr>
          <a:xfrm>
            <a:off x="5220072" y="5877272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Consider these people…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423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862</TotalTime>
  <Words>487</Words>
  <Application>Microsoft Office PowerPoint</Application>
  <PresentationFormat>On-screen Show (4:3)</PresentationFormat>
  <Paragraphs>99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Austin</vt:lpstr>
      <vt:lpstr>Acrobat Document</vt:lpstr>
      <vt:lpstr>Personality and Individuality</vt:lpstr>
      <vt:lpstr>What do you know?</vt:lpstr>
      <vt:lpstr>Learning Outcomes</vt:lpstr>
      <vt:lpstr>PowerPoint Presentation</vt:lpstr>
      <vt:lpstr>Reliability</vt:lpstr>
      <vt:lpstr>Validity </vt:lpstr>
      <vt:lpstr>Standards for Comparison</vt:lpstr>
      <vt:lpstr>Quiz 13-1</vt:lpstr>
      <vt:lpstr>PowerPoint Presentation</vt:lpstr>
      <vt:lpstr>PowerPoint Presentation</vt:lpstr>
      <vt:lpstr>PowerPoint Presentation</vt:lpstr>
      <vt:lpstr>PowerPoint Presentation</vt:lpstr>
      <vt:lpstr>What is Intelligence?</vt:lpstr>
      <vt:lpstr>Binet</vt:lpstr>
      <vt:lpstr>Weschler</vt:lpstr>
      <vt:lpstr>Spearman</vt:lpstr>
      <vt:lpstr>Sternberg</vt:lpstr>
      <vt:lpstr>Thurstone</vt:lpstr>
      <vt:lpstr>Gardner</vt:lpstr>
      <vt:lpstr>Emotional (EQ)</vt:lpstr>
      <vt:lpstr>Quiz 13-2</vt:lpstr>
      <vt:lpstr>Aptitude</vt:lpstr>
      <vt:lpstr>Interest Inventory</vt:lpstr>
      <vt:lpstr>Achievement </vt:lpstr>
      <vt:lpstr>Quiz 13-3</vt:lpstr>
      <vt:lpstr>Personality</vt:lpstr>
      <vt:lpstr>Personality</vt:lpstr>
      <vt:lpstr>Quiz 13-4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Shelley Lichtman</cp:lastModifiedBy>
  <cp:revision>75</cp:revision>
  <dcterms:created xsi:type="dcterms:W3CDTF">2012-11-19T22:09:46Z</dcterms:created>
  <dcterms:modified xsi:type="dcterms:W3CDTF">2013-05-06T15:48:09Z</dcterms:modified>
</cp:coreProperties>
</file>