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70" r:id="rId7"/>
    <p:sldId id="263" r:id="rId8"/>
    <p:sldId id="264" r:id="rId9"/>
    <p:sldId id="265" r:id="rId10"/>
    <p:sldId id="273" r:id="rId11"/>
    <p:sldId id="267" r:id="rId12"/>
    <p:sldId id="268" r:id="rId13"/>
    <p:sldId id="271" r:id="rId14"/>
    <p:sldId id="272" r:id="rId15"/>
    <p:sldId id="276" r:id="rId16"/>
    <p:sldId id="279" r:id="rId17"/>
    <p:sldId id="293" r:id="rId18"/>
    <p:sldId id="280" r:id="rId19"/>
    <p:sldId id="281" r:id="rId20"/>
    <p:sldId id="278" r:id="rId21"/>
    <p:sldId id="295" r:id="rId22"/>
    <p:sldId id="294" r:id="rId23"/>
    <p:sldId id="283" r:id="rId24"/>
    <p:sldId id="290" r:id="rId25"/>
    <p:sldId id="285" r:id="rId26"/>
    <p:sldId id="286" r:id="rId27"/>
    <p:sldId id="287" r:id="rId28"/>
    <p:sldId id="288" r:id="rId29"/>
    <p:sldId id="289" r:id="rId30"/>
    <p:sldId id="292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43CDD64-F176-41C6-9283-BA6133CBC31D}" type="datetimeFigureOut">
              <a:rPr lang="en-CA" smtClean="0"/>
              <a:t>06/05/2013</a:t>
            </a:fld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D0EE5C-620F-4FCB-AE6B-C847F6DA585C}" type="slidenum">
              <a:rPr lang="en-CA" smtClean="0"/>
              <a:t>‹#›</a:t>
            </a:fld>
            <a:endParaRPr lang="en-C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DD64-F176-41C6-9283-BA6133CBC31D}" type="datetimeFigureOut">
              <a:rPr lang="en-CA" smtClean="0"/>
              <a:t>06/05/2013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EE5C-620F-4FCB-AE6B-C847F6DA585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DD64-F176-41C6-9283-BA6133CBC31D}" type="datetimeFigureOut">
              <a:rPr lang="en-CA" smtClean="0"/>
              <a:t>06/05/2013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EE5C-620F-4FCB-AE6B-C847F6DA585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DD64-F176-41C6-9283-BA6133CBC31D}" type="datetimeFigureOut">
              <a:rPr lang="en-CA" smtClean="0"/>
              <a:t>06/05/2013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EE5C-620F-4FCB-AE6B-C847F6DA585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DD64-F176-41C6-9283-BA6133CBC31D}" type="datetimeFigureOut">
              <a:rPr lang="en-CA" smtClean="0"/>
              <a:t>06/05/2013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EE5C-620F-4FCB-AE6B-C847F6DA585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DD64-F176-41C6-9283-BA6133CBC31D}" type="datetimeFigureOut">
              <a:rPr lang="en-CA" smtClean="0"/>
              <a:t>06/05/2013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EE5C-620F-4FCB-AE6B-C847F6DA585C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DD64-F176-41C6-9283-BA6133CBC31D}" type="datetimeFigureOut">
              <a:rPr lang="en-CA" smtClean="0"/>
              <a:t>06/05/2013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EE5C-620F-4FCB-AE6B-C847F6DA585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DD64-F176-41C6-9283-BA6133CBC31D}" type="datetimeFigureOut">
              <a:rPr lang="en-CA" smtClean="0"/>
              <a:t>06/05/2013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EE5C-620F-4FCB-AE6B-C847F6DA585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DD64-F176-41C6-9283-BA6133CBC31D}" type="datetimeFigureOut">
              <a:rPr lang="en-CA" smtClean="0"/>
              <a:t>06/05/2013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EE5C-620F-4FCB-AE6B-C847F6DA585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DD64-F176-41C6-9283-BA6133CBC31D}" type="datetimeFigureOut">
              <a:rPr lang="en-CA" smtClean="0"/>
              <a:t>06/05/2013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EE5C-620F-4FCB-AE6B-C847F6DA585C}" type="slidenum">
              <a:rPr lang="en-CA" smtClean="0"/>
              <a:t>‹#›</a:t>
            </a:fld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DD64-F176-41C6-9283-BA6133CBC31D}" type="datetimeFigureOut">
              <a:rPr lang="en-CA" smtClean="0"/>
              <a:t>06/05/2013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EE5C-620F-4FCB-AE6B-C847F6DA585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43CDD64-F176-41C6-9283-BA6133CBC31D}" type="datetimeFigureOut">
              <a:rPr lang="en-CA" smtClean="0"/>
              <a:t>06/05/2013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3D0EE5C-620F-4FCB-AE6B-C847F6DA585C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KAZzr9kb6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Personality and Individuality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Theories of Personality</a:t>
            </a:r>
          </a:p>
        </p:txBody>
      </p:sp>
    </p:spTree>
    <p:extLst>
      <p:ext uri="{BB962C8B-B14F-4D97-AF65-F5344CB8AC3E}">
        <p14:creationId xmlns:p14="http://schemas.microsoft.com/office/powerpoint/2010/main" val="33083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Freud’s context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Victorian era (19</a:t>
            </a:r>
            <a:r>
              <a:rPr lang="en-CA" baseline="30000" dirty="0" smtClean="0"/>
              <a:t>th</a:t>
            </a:r>
            <a:r>
              <a:rPr lang="en-CA" dirty="0" smtClean="0"/>
              <a:t> century)</a:t>
            </a:r>
          </a:p>
          <a:p>
            <a:r>
              <a:rPr lang="en-CA" dirty="0" smtClean="0"/>
              <a:t>Morality, PDA’s and sex talk prohibited</a:t>
            </a:r>
          </a:p>
          <a:p>
            <a:r>
              <a:rPr lang="en-CA" dirty="0" smtClean="0"/>
              <a:t>Led to repressed feelings &amp; sexual desires</a:t>
            </a:r>
          </a:p>
          <a:p>
            <a:pPr lvl="1"/>
            <a:r>
              <a:rPr lang="en-CA" dirty="0"/>
              <a:t>Pushed into unconscious</a:t>
            </a:r>
          </a:p>
          <a:p>
            <a:pPr lvl="1"/>
            <a:r>
              <a:rPr lang="en-CA" dirty="0"/>
              <a:t>Emerge as cutting remarks, sarcasm, dreams, slips of the tongue</a:t>
            </a:r>
          </a:p>
          <a:p>
            <a:pPr lvl="2"/>
            <a:r>
              <a:rPr lang="en-CA" dirty="0">
                <a:hlinkClick r:id="rId2"/>
              </a:rPr>
              <a:t>Freudian slips</a:t>
            </a:r>
            <a:r>
              <a:rPr lang="en-CA" dirty="0"/>
              <a:t> (dimples, alto sax, simulator)</a:t>
            </a:r>
          </a:p>
          <a:p>
            <a:endParaRPr lang="en-CA" dirty="0"/>
          </a:p>
          <a:p>
            <a:r>
              <a:rPr lang="en-CA" dirty="0" smtClean="0"/>
              <a:t>Psychoanalyst “shrinks” patient back to childhood to unlock repression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155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052736"/>
            <a:ext cx="3248809" cy="3508977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Collective unconscious: storehouse of instincts, urges, and memories of entire human species throughout history</a:t>
            </a:r>
          </a:p>
          <a:p>
            <a:r>
              <a:rPr lang="en-CA" dirty="0" smtClean="0"/>
              <a:t>Archetypes: inherited, universal ideas</a:t>
            </a:r>
          </a:p>
          <a:p>
            <a:pPr lvl="1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13" y="2276872"/>
            <a:ext cx="3420661" cy="3789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694131"/>
            <a:ext cx="1282824" cy="1539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941168"/>
            <a:ext cx="1828800" cy="1292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692696"/>
            <a:ext cx="968210" cy="14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0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Adler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Driving force = desire to overcome feeling inferior</a:t>
            </a:r>
          </a:p>
          <a:p>
            <a:r>
              <a:rPr lang="en-CA" dirty="0" smtClean="0"/>
              <a:t>Inferiority complex = avoiding feelings of inadequacy rather than working on source problem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08720"/>
            <a:ext cx="936104" cy="13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0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Quiz 14-2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05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would Freud do?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Analyze the 8 situations described in your booklet</a:t>
            </a:r>
          </a:p>
          <a:p>
            <a:r>
              <a:rPr lang="en-CA" dirty="0" smtClean="0"/>
              <a:t>Select a defense mechanism he might employ in each situation</a:t>
            </a:r>
          </a:p>
          <a:p>
            <a:r>
              <a:rPr lang="en-CA" dirty="0" smtClean="0"/>
              <a:t>Describe how it might unfold</a:t>
            </a:r>
          </a:p>
          <a:p>
            <a:r>
              <a:rPr lang="en-CA" dirty="0" smtClean="0"/>
              <a:t>Share your responses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229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Theories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Personality is learned</a:t>
            </a:r>
          </a:p>
          <a:p>
            <a:pPr lvl="1"/>
            <a:r>
              <a:rPr lang="en-CA" dirty="0" smtClean="0"/>
              <a:t>Different experiences…different personality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319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Behaviorism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896660" cy="3508977"/>
          </a:xfrm>
        </p:spPr>
        <p:txBody>
          <a:bodyPr>
            <a:normAutofit/>
          </a:bodyPr>
          <a:lstStyle/>
          <a:p>
            <a:pPr lvl="1"/>
            <a:r>
              <a:rPr lang="en-CA" dirty="0" smtClean="0"/>
              <a:t>Behavior can be predicted and controlled</a:t>
            </a:r>
          </a:p>
          <a:p>
            <a:pPr lvl="1"/>
            <a:r>
              <a:rPr lang="en-CA" dirty="0" smtClean="0"/>
              <a:t>Contingencies of reinforcement (rewards &amp; punishments)</a:t>
            </a:r>
          </a:p>
          <a:p>
            <a:pPr lvl="1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10" y="1051811"/>
            <a:ext cx="1224136" cy="1340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96421" y="2564904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Skinner</a:t>
            </a:r>
          </a:p>
        </p:txBody>
      </p:sp>
    </p:spTree>
    <p:extLst>
      <p:ext uri="{BB962C8B-B14F-4D97-AF65-F5344CB8AC3E}">
        <p14:creationId xmlns:p14="http://schemas.microsoft.com/office/powerpoint/2010/main" val="27808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163063"/>
              </p:ext>
            </p:extLst>
          </p:nvPr>
        </p:nvGraphicFramePr>
        <p:xfrm>
          <a:off x="800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3" imgW="7543665" imgH="5829194" progId="AcroExch.Document.7">
                  <p:embed/>
                </p:oleObj>
              </mc:Choice>
              <mc:Fallback>
                <p:oleObj name="Acrobat Document" r:id="rId3" imgW="7543665" imgH="582919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51435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54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 Cognitive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5616740" cy="3508977"/>
          </a:xfrm>
        </p:spPr>
        <p:txBody>
          <a:bodyPr>
            <a:normAutofit/>
          </a:bodyPr>
          <a:lstStyle/>
          <a:p>
            <a:pPr lvl="1"/>
            <a:r>
              <a:rPr lang="en-CA" dirty="0" smtClean="0"/>
              <a:t>We observe and imitate models of choice</a:t>
            </a:r>
          </a:p>
          <a:p>
            <a:pPr lvl="1"/>
            <a:r>
              <a:rPr lang="en-CA" dirty="0" smtClean="0"/>
              <a:t>Reciprocal determinism (individual + behavior + environment)</a:t>
            </a:r>
          </a:p>
          <a:p>
            <a:pPr lvl="1"/>
            <a:r>
              <a:rPr lang="en-CA" dirty="0" smtClean="0"/>
              <a:t>Individual: beliefs, expectations                                     (self-efficacy), emotions, genetics,                              social roles…</a:t>
            </a:r>
          </a:p>
          <a:p>
            <a:pPr lvl="1"/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358" y="1196752"/>
            <a:ext cx="1237823" cy="144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818756"/>
            <a:ext cx="1934158" cy="1450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2749" y="2780928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Bandura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33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Quiz 14-3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121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 do we create theories?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Looking for patterns in the way people behave</a:t>
            </a:r>
          </a:p>
          <a:p>
            <a:r>
              <a:rPr lang="en-CA" dirty="0" smtClean="0"/>
              <a:t>Explain differences, considering:</a:t>
            </a:r>
          </a:p>
          <a:p>
            <a:pPr lvl="1"/>
            <a:r>
              <a:rPr lang="en-CA" dirty="0" smtClean="0"/>
              <a:t>Motives (i.e. want recognition)</a:t>
            </a:r>
          </a:p>
          <a:p>
            <a:pPr lvl="1"/>
            <a:r>
              <a:rPr lang="en-CA" dirty="0" smtClean="0"/>
              <a:t>How motives were established (i.e. winning has led to recognition)</a:t>
            </a:r>
          </a:p>
          <a:p>
            <a:pPr lvl="1"/>
            <a:r>
              <a:rPr lang="en-CA" dirty="0" smtClean="0"/>
              <a:t>Underlying issues (i.e. childhood conflict - demanding parent)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022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Humanistic Theories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5544732" cy="3508977"/>
          </a:xfrm>
        </p:spPr>
        <p:txBody>
          <a:bodyPr/>
          <a:lstStyle/>
          <a:p>
            <a:r>
              <a:rPr lang="en-CA" dirty="0" smtClean="0"/>
              <a:t>Studied successful people…not seeking treatment</a:t>
            </a:r>
          </a:p>
          <a:p>
            <a:r>
              <a:rPr lang="en-CA" dirty="0" smtClean="0"/>
              <a:t>Human nature basically good</a:t>
            </a:r>
          </a:p>
          <a:p>
            <a:r>
              <a:rPr lang="en-CA" dirty="0" smtClean="0"/>
              <a:t>Personal growth toward potential (self-actualization)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980728"/>
            <a:ext cx="1523802" cy="1937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4288" y="306896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Maslow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32" y="4005064"/>
            <a:ext cx="2666802" cy="233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3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Cognitive Theories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5400716" cy="3508977"/>
          </a:xfrm>
        </p:spPr>
        <p:txBody>
          <a:bodyPr>
            <a:normAutofit/>
          </a:bodyPr>
          <a:lstStyle/>
          <a:p>
            <a:r>
              <a:rPr lang="en-CA" dirty="0" smtClean="0"/>
              <a:t>Need </a:t>
            </a:r>
            <a:r>
              <a:rPr lang="en-CA" dirty="0"/>
              <a:t>positive regard (approval)</a:t>
            </a:r>
          </a:p>
          <a:p>
            <a:r>
              <a:rPr lang="en-CA" dirty="0" smtClean="0"/>
              <a:t>Self = our image of who we are &amp; what we value</a:t>
            </a:r>
          </a:p>
          <a:p>
            <a:r>
              <a:rPr lang="en-CA" dirty="0"/>
              <a:t>Self and person in synch…fully functioning</a:t>
            </a:r>
          </a:p>
          <a:p>
            <a:r>
              <a:rPr lang="en-CA" dirty="0" smtClean="0"/>
              <a:t>Conflicts </a:t>
            </a:r>
            <a:r>
              <a:rPr lang="en-CA" dirty="0"/>
              <a:t>from conditions of worth </a:t>
            </a:r>
            <a:r>
              <a:rPr lang="en-CA" dirty="0" smtClean="0"/>
              <a:t>(judgements)</a:t>
            </a:r>
          </a:p>
          <a:p>
            <a:r>
              <a:rPr lang="en-CA" dirty="0" smtClean="0"/>
              <a:t>Unconditional positive regard</a:t>
            </a:r>
          </a:p>
          <a:p>
            <a:pPr marL="68580" indent="0">
              <a:buNone/>
            </a:pPr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908720"/>
            <a:ext cx="1341120" cy="1956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0272" y="2996952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Rogers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698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Cognitive Theories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5400716" cy="3508977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Based on analysis of our own perceptions, thoughts and feelings</a:t>
            </a:r>
          </a:p>
          <a:p>
            <a:r>
              <a:rPr lang="en-CA" dirty="0" smtClean="0"/>
              <a:t>Personal construct theory = how we behave based on predictions about the world</a:t>
            </a:r>
          </a:p>
          <a:p>
            <a:r>
              <a:rPr lang="en-CA" dirty="0" smtClean="0"/>
              <a:t>Schemas = mental representations of people, events and concepts</a:t>
            </a:r>
          </a:p>
          <a:p>
            <a:pPr marL="68580" indent="0">
              <a:buNone/>
            </a:pPr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980728"/>
            <a:ext cx="1028700" cy="1362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84391" y="2492896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Kelly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13" y="4077072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4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Quiz 14-4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861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Self-Actualization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Application Activity 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79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Trait Theories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Trait = behaviors that characterize individuals</a:t>
            </a:r>
          </a:p>
          <a:p>
            <a:endParaRPr lang="en-CA" dirty="0"/>
          </a:p>
          <a:p>
            <a:r>
              <a:rPr lang="en-CA" dirty="0" smtClean="0"/>
              <a:t>Every trait applies to all people (i.e. dependence or aggression)</a:t>
            </a:r>
          </a:p>
          <a:p>
            <a:r>
              <a:rPr lang="en-CA" dirty="0" smtClean="0"/>
              <a:t>Descriptions can be quantified (i.e. on a scale of 1 to 10)</a:t>
            </a:r>
          </a:p>
        </p:txBody>
      </p:sp>
    </p:spTree>
    <p:extLst>
      <p:ext uri="{BB962C8B-B14F-4D97-AF65-F5344CB8AC3E}">
        <p14:creationId xmlns:p14="http://schemas.microsoft.com/office/powerpoint/2010/main" val="415209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Allport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Probed the dictionary</a:t>
            </a:r>
          </a:p>
          <a:p>
            <a:r>
              <a:rPr lang="en-CA" dirty="0" smtClean="0"/>
              <a:t>Cardinal trait = pervasive, identifying</a:t>
            </a:r>
          </a:p>
          <a:p>
            <a:r>
              <a:rPr lang="en-CA" dirty="0" smtClean="0"/>
              <a:t>Central trait = predictable</a:t>
            </a:r>
          </a:p>
          <a:p>
            <a:r>
              <a:rPr lang="en-CA" dirty="0" smtClean="0"/>
              <a:t>Secondary trait = preference</a:t>
            </a:r>
          </a:p>
          <a:p>
            <a:r>
              <a:rPr lang="en-CA" dirty="0" smtClean="0"/>
              <a:t>Traits consistent across situations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40" y="836712"/>
            <a:ext cx="1259996" cy="1728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08" y="4721696"/>
            <a:ext cx="33432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Cattell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Factor analysis</a:t>
            </a:r>
          </a:p>
          <a:p>
            <a:r>
              <a:rPr lang="en-CA" dirty="0" smtClean="0"/>
              <a:t>46 surface traits</a:t>
            </a:r>
          </a:p>
          <a:p>
            <a:r>
              <a:rPr lang="en-CA" dirty="0" smtClean="0"/>
              <a:t>16 source traits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48405"/>
            <a:ext cx="1342918" cy="1832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50953"/>
            <a:ext cx="3024336" cy="280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3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Eysenck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392604" cy="3508977"/>
          </a:xfrm>
        </p:spPr>
        <p:txBody>
          <a:bodyPr/>
          <a:lstStyle/>
          <a:p>
            <a:r>
              <a:rPr lang="en-CA" dirty="0" smtClean="0"/>
              <a:t>Dimensions:</a:t>
            </a:r>
          </a:p>
          <a:p>
            <a:pPr lvl="1"/>
            <a:r>
              <a:rPr lang="en-CA" dirty="0" smtClean="0"/>
              <a:t>Stability </a:t>
            </a:r>
            <a:r>
              <a:rPr lang="en-CA" dirty="0" err="1" smtClean="0"/>
              <a:t>vs</a:t>
            </a:r>
            <a:r>
              <a:rPr lang="en-CA" dirty="0" smtClean="0"/>
              <a:t> instability</a:t>
            </a:r>
          </a:p>
          <a:p>
            <a:pPr lvl="1"/>
            <a:r>
              <a:rPr lang="en-CA" dirty="0" smtClean="0"/>
              <a:t>Extroversion </a:t>
            </a:r>
            <a:r>
              <a:rPr lang="en-CA" dirty="0" err="1" smtClean="0"/>
              <a:t>vs</a:t>
            </a:r>
            <a:r>
              <a:rPr lang="en-CA" dirty="0" smtClean="0"/>
              <a:t> introversion</a:t>
            </a:r>
          </a:p>
          <a:p>
            <a:pPr lvl="1"/>
            <a:r>
              <a:rPr lang="en-CA" dirty="0" smtClean="0"/>
              <a:t>Psychoticism:</a:t>
            </a:r>
          </a:p>
          <a:p>
            <a:pPr lvl="2"/>
            <a:r>
              <a:rPr lang="en-CA" dirty="0" smtClean="0"/>
              <a:t>Self-centered, hostile, aggressive</a:t>
            </a:r>
          </a:p>
          <a:p>
            <a:pPr lvl="2"/>
            <a:r>
              <a:rPr lang="en-CA" dirty="0" smtClean="0"/>
              <a:t>Sensitive, caring, empathetic, easy going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64" y="1090810"/>
            <a:ext cx="1386240" cy="1457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40969"/>
            <a:ext cx="2687804" cy="268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5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Robust Five (aka Big Five)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92896"/>
            <a:ext cx="5944869" cy="2808312"/>
          </a:xfrm>
        </p:spPr>
      </p:pic>
    </p:spTree>
    <p:extLst>
      <p:ext uri="{BB962C8B-B14F-4D97-AF65-F5344CB8AC3E}">
        <p14:creationId xmlns:p14="http://schemas.microsoft.com/office/powerpoint/2010/main" val="27052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 questions do personality theorists ask?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Why do problems arise?</a:t>
            </a:r>
          </a:p>
          <a:p>
            <a:r>
              <a:rPr lang="en-CA" dirty="0" smtClean="0"/>
              <a:t>Why are problems more difficult for some people than others?</a:t>
            </a:r>
          </a:p>
          <a:p>
            <a:r>
              <a:rPr lang="en-CA" dirty="0" smtClean="0"/>
              <a:t>How can lives be improved?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575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Quiz 14-5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54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Personality Traits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Project 14-1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00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Major Personality Theories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Psychoanalytic</a:t>
            </a:r>
          </a:p>
          <a:p>
            <a:pPr lvl="1"/>
            <a:r>
              <a:rPr lang="en-CA" dirty="0" smtClean="0"/>
              <a:t>Unconscious motives: Freud, Jung, Adler</a:t>
            </a:r>
          </a:p>
          <a:p>
            <a:r>
              <a:rPr lang="en-CA" dirty="0" smtClean="0"/>
              <a:t>Learning</a:t>
            </a:r>
          </a:p>
          <a:p>
            <a:pPr lvl="1"/>
            <a:r>
              <a:rPr lang="en-CA" dirty="0" smtClean="0"/>
              <a:t>Behaviorist (Rewards and punishment): Skinner </a:t>
            </a:r>
          </a:p>
          <a:p>
            <a:pPr lvl="1"/>
            <a:r>
              <a:rPr lang="en-CA" dirty="0" smtClean="0"/>
              <a:t>Social learning (Observation): Bandura</a:t>
            </a:r>
          </a:p>
          <a:p>
            <a:r>
              <a:rPr lang="en-CA" dirty="0" smtClean="0"/>
              <a:t>Humanistic / Cognitive</a:t>
            </a:r>
          </a:p>
          <a:p>
            <a:pPr lvl="1"/>
            <a:r>
              <a:rPr lang="en-CA" dirty="0" smtClean="0"/>
              <a:t>Personal growth: Maslow</a:t>
            </a:r>
          </a:p>
          <a:p>
            <a:pPr lvl="1"/>
            <a:r>
              <a:rPr lang="en-CA" dirty="0"/>
              <a:t>Thoughts, perceptions &amp; feelings: </a:t>
            </a:r>
            <a:r>
              <a:rPr lang="en-CA" dirty="0" smtClean="0"/>
              <a:t>Rogers, Kelly</a:t>
            </a:r>
          </a:p>
          <a:p>
            <a:r>
              <a:rPr lang="en-CA" dirty="0" smtClean="0"/>
              <a:t>Trait</a:t>
            </a:r>
          </a:p>
          <a:p>
            <a:pPr lvl="1"/>
            <a:r>
              <a:rPr lang="en-CA" dirty="0" smtClean="0"/>
              <a:t>Characteristics: </a:t>
            </a:r>
            <a:r>
              <a:rPr lang="en-CA" dirty="0" err="1" smtClean="0"/>
              <a:t>Allport</a:t>
            </a:r>
            <a:r>
              <a:rPr lang="en-CA" dirty="0" smtClean="0"/>
              <a:t>, </a:t>
            </a:r>
            <a:r>
              <a:rPr lang="en-CA" dirty="0" err="1" smtClean="0"/>
              <a:t>Cattell</a:t>
            </a:r>
            <a:r>
              <a:rPr lang="en-CA" dirty="0" smtClean="0"/>
              <a:t>, </a:t>
            </a:r>
            <a:r>
              <a:rPr lang="en-CA" dirty="0" err="1" smtClean="0"/>
              <a:t>Eysenck</a:t>
            </a:r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5908630"/>
            <a:ext cx="526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Graphic Organizer 14 “Theories of Personality”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951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Quiz 14-1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70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What’s Your Sign and Does it Matter?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176580" cy="3508977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Is there a correlation between birth month and personality?</a:t>
            </a:r>
          </a:p>
          <a:p>
            <a:r>
              <a:rPr lang="en-CA" dirty="0" smtClean="0"/>
              <a:t>Work in groups of 4</a:t>
            </a:r>
          </a:p>
          <a:p>
            <a:r>
              <a:rPr lang="en-CA" dirty="0" smtClean="0"/>
              <a:t>Create a hypothesis</a:t>
            </a:r>
          </a:p>
          <a:p>
            <a:r>
              <a:rPr lang="en-CA" dirty="0" smtClean="0"/>
              <a:t>Conduct the experiment and record data</a:t>
            </a:r>
          </a:p>
          <a:p>
            <a:r>
              <a:rPr lang="en-CA" dirty="0" smtClean="0"/>
              <a:t>Analyze the results and assess the experiment</a:t>
            </a:r>
          </a:p>
          <a:p>
            <a:r>
              <a:rPr lang="en-CA" dirty="0" smtClean="0"/>
              <a:t>Share your findings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00808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0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Psychoanalytical Theories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608628" cy="3508977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Unconscious mind stores memories that influence behavior</a:t>
            </a:r>
          </a:p>
          <a:p>
            <a:r>
              <a:rPr lang="en-CA" dirty="0" smtClean="0"/>
              <a:t>Basic personality formed in childhood</a:t>
            </a:r>
          </a:p>
          <a:p>
            <a:r>
              <a:rPr lang="en-CA" dirty="0" smtClean="0"/>
              <a:t>Mind has three levels:</a:t>
            </a:r>
          </a:p>
          <a:p>
            <a:pPr lvl="1"/>
            <a:r>
              <a:rPr lang="en-CA" dirty="0" smtClean="0"/>
              <a:t>Id (instinctual and biological urges)</a:t>
            </a:r>
          </a:p>
          <a:p>
            <a:pPr lvl="1"/>
            <a:r>
              <a:rPr lang="en-CA" dirty="0" smtClean="0"/>
              <a:t>Ego (in touch with reality, mediates)</a:t>
            </a:r>
          </a:p>
          <a:p>
            <a:pPr lvl="1"/>
            <a:r>
              <a:rPr lang="en-CA" dirty="0"/>
              <a:t>Superego (moral principles</a:t>
            </a:r>
            <a:r>
              <a:rPr lang="en-CA" dirty="0" smtClean="0"/>
              <a:t>)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11176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4" y="2780928"/>
            <a:ext cx="2433265" cy="1880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6602" y="551723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Ego protects itself using defense mechanisms</a:t>
            </a:r>
          </a:p>
        </p:txBody>
      </p:sp>
    </p:spTree>
    <p:extLst>
      <p:ext uri="{BB962C8B-B14F-4D97-AF65-F5344CB8AC3E}">
        <p14:creationId xmlns:p14="http://schemas.microsoft.com/office/powerpoint/2010/main" val="324320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Defense Mechanisms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Rationalization (make excuses)</a:t>
            </a:r>
          </a:p>
          <a:p>
            <a:r>
              <a:rPr lang="en-CA" dirty="0" smtClean="0"/>
              <a:t>Repression (deemphasize problem)</a:t>
            </a:r>
          </a:p>
          <a:p>
            <a:r>
              <a:rPr lang="en-CA" dirty="0" smtClean="0"/>
              <a:t>Denial (don’t accept situation)</a:t>
            </a:r>
          </a:p>
          <a:p>
            <a:r>
              <a:rPr lang="en-CA" dirty="0" smtClean="0"/>
              <a:t>Projection (attribute own view to others)</a:t>
            </a:r>
          </a:p>
          <a:p>
            <a:r>
              <a:rPr lang="en-CA" dirty="0" smtClean="0"/>
              <a:t>Reaction formation (compensate)</a:t>
            </a:r>
          </a:p>
          <a:p>
            <a:r>
              <a:rPr lang="en-CA" dirty="0" smtClean="0"/>
              <a:t>Regression (act immaturely)</a:t>
            </a:r>
          </a:p>
          <a:p>
            <a:r>
              <a:rPr lang="en-CA" dirty="0" smtClean="0"/>
              <a:t>Displacement (take frustration out on low risk target)</a:t>
            </a:r>
          </a:p>
          <a:p>
            <a:r>
              <a:rPr lang="en-CA" dirty="0" smtClean="0"/>
              <a:t>Sublimation (work off frustration productively)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052736"/>
            <a:ext cx="1549400" cy="1993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0312" y="314096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Freud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00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Defense Mechanisms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Good or bad?</a:t>
            </a:r>
          </a:p>
          <a:p>
            <a:endParaRPr lang="en-CA" dirty="0"/>
          </a:p>
          <a:p>
            <a:r>
              <a:rPr lang="en-CA" dirty="0" smtClean="0"/>
              <a:t>Relieve stress, help weather crisis, time to work out problems</a:t>
            </a:r>
          </a:p>
          <a:p>
            <a:endParaRPr lang="en-CA" dirty="0"/>
          </a:p>
          <a:p>
            <a:r>
              <a:rPr lang="en-CA" dirty="0" smtClean="0"/>
              <a:t>Distort reality, avoid problems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702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854</TotalTime>
  <Words>712</Words>
  <Application>Microsoft Office PowerPoint</Application>
  <PresentationFormat>On-screen Show (4:3)</PresentationFormat>
  <Paragraphs>138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Austin</vt:lpstr>
      <vt:lpstr>Acrobat Document</vt:lpstr>
      <vt:lpstr>Personality and Individuality</vt:lpstr>
      <vt:lpstr>Why do we create theories?</vt:lpstr>
      <vt:lpstr>What questions do personality theorists ask?</vt:lpstr>
      <vt:lpstr>Major Personality Theories</vt:lpstr>
      <vt:lpstr>Quiz 14-1</vt:lpstr>
      <vt:lpstr>What’s Your Sign and Does it Matter?</vt:lpstr>
      <vt:lpstr>Psychoanalytical Theories</vt:lpstr>
      <vt:lpstr>Defense Mechanisms</vt:lpstr>
      <vt:lpstr>Defense Mechanisms</vt:lpstr>
      <vt:lpstr>Freud’s context</vt:lpstr>
      <vt:lpstr>Jung</vt:lpstr>
      <vt:lpstr>Adler</vt:lpstr>
      <vt:lpstr>Quiz 14-2</vt:lpstr>
      <vt:lpstr>What would Freud do?</vt:lpstr>
      <vt:lpstr>Learning Theories</vt:lpstr>
      <vt:lpstr>Behaviorism</vt:lpstr>
      <vt:lpstr>PowerPoint Presentation</vt:lpstr>
      <vt:lpstr>Social Cognitive</vt:lpstr>
      <vt:lpstr>Quiz 14-3</vt:lpstr>
      <vt:lpstr>Humanistic Theories</vt:lpstr>
      <vt:lpstr>Cognitive Theories</vt:lpstr>
      <vt:lpstr>Cognitive Theories</vt:lpstr>
      <vt:lpstr>Quiz 14-4</vt:lpstr>
      <vt:lpstr>Self-Actualization</vt:lpstr>
      <vt:lpstr>Trait Theories</vt:lpstr>
      <vt:lpstr>Allport</vt:lpstr>
      <vt:lpstr>Cattell</vt:lpstr>
      <vt:lpstr>Eysenck</vt:lpstr>
      <vt:lpstr>Robust Five (aka Big Five)</vt:lpstr>
      <vt:lpstr>Quiz 14-5</vt:lpstr>
      <vt:lpstr>Personality Traits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Shelley Lichtman</cp:lastModifiedBy>
  <cp:revision>74</cp:revision>
  <dcterms:created xsi:type="dcterms:W3CDTF">2012-11-19T22:09:46Z</dcterms:created>
  <dcterms:modified xsi:type="dcterms:W3CDTF">2013-05-06T15:47:26Z</dcterms:modified>
</cp:coreProperties>
</file>