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2" r:id="rId7"/>
    <p:sldId id="263" r:id="rId8"/>
    <p:sldId id="264" r:id="rId9"/>
    <p:sldId id="289"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313" r:id="rId29"/>
    <p:sldId id="284" r:id="rId30"/>
    <p:sldId id="286" r:id="rId31"/>
    <p:sldId id="295" r:id="rId32"/>
    <p:sldId id="288" r:id="rId33"/>
    <p:sldId id="287" r:id="rId34"/>
    <p:sldId id="290" r:id="rId35"/>
    <p:sldId id="291" r:id="rId36"/>
    <p:sldId id="296" r:id="rId37"/>
    <p:sldId id="292" r:id="rId38"/>
    <p:sldId id="293" r:id="rId39"/>
    <p:sldId id="294" r:id="rId40"/>
    <p:sldId id="298" r:id="rId41"/>
    <p:sldId id="297" r:id="rId42"/>
    <p:sldId id="299" r:id="rId43"/>
    <p:sldId id="300" r:id="rId44"/>
    <p:sldId id="301" r:id="rId45"/>
    <p:sldId id="302" r:id="rId46"/>
    <p:sldId id="303" r:id="rId47"/>
    <p:sldId id="305" r:id="rId48"/>
    <p:sldId id="304" r:id="rId49"/>
    <p:sldId id="306" r:id="rId50"/>
    <p:sldId id="307" r:id="rId51"/>
    <p:sldId id="308" r:id="rId52"/>
    <p:sldId id="309" r:id="rId53"/>
    <p:sldId id="310" r:id="rId54"/>
    <p:sldId id="311"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A1905DA-6E4E-4541-AAAF-0FCC6EBE0274}" type="datetimeFigureOut">
              <a:rPr lang="en-CA" smtClean="0"/>
              <a:pPr/>
              <a:t>05/09/2012</a:t>
            </a:fld>
            <a:endParaRPr lang="en-CA"/>
          </a:p>
        </p:txBody>
      </p:sp>
      <p:sp>
        <p:nvSpPr>
          <p:cNvPr id="17" name="Footer Placeholder 16"/>
          <p:cNvSpPr>
            <a:spLocks noGrp="1"/>
          </p:cNvSpPr>
          <p:nvPr>
            <p:ph type="ftr" sz="quarter" idx="11"/>
          </p:nvPr>
        </p:nvSpPr>
        <p:spPr/>
        <p:txBody>
          <a:bodyPr/>
          <a:lstStyle>
            <a:extLst/>
          </a:lstStyle>
          <a:p>
            <a:endParaRPr lang="en-CA"/>
          </a:p>
        </p:txBody>
      </p:sp>
      <p:sp>
        <p:nvSpPr>
          <p:cNvPr id="29" name="Slide Number Placeholder 28"/>
          <p:cNvSpPr>
            <a:spLocks noGrp="1"/>
          </p:cNvSpPr>
          <p:nvPr>
            <p:ph type="sldNum" sz="quarter" idx="12"/>
          </p:nvPr>
        </p:nvSpPr>
        <p:spPr/>
        <p:txBody>
          <a:bodyPr/>
          <a:lstStyle>
            <a:extLst/>
          </a:lstStyle>
          <a:p>
            <a:fld id="{11E065C0-6676-40D0-BB01-AFD4F4E6A9E9}" type="slidenum">
              <a:rPr lang="en-CA" smtClean="0"/>
              <a:pPr/>
              <a:t>‹#›</a:t>
            </a:fld>
            <a:endParaRPr lang="en-CA"/>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1905DA-6E4E-4541-AAAF-0FCC6EBE0274}" type="datetimeFigureOut">
              <a:rPr lang="en-CA" smtClean="0"/>
              <a:pPr/>
              <a:t>05/09/2012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11E065C0-6676-40D0-BB01-AFD4F4E6A9E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1905DA-6E4E-4541-AAAF-0FCC6EBE0274}" type="datetimeFigureOut">
              <a:rPr lang="en-CA" smtClean="0"/>
              <a:pPr/>
              <a:t>05/09/2012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11E065C0-6676-40D0-BB01-AFD4F4E6A9E9}"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1905DA-6E4E-4541-AAAF-0FCC6EBE0274}" type="datetimeFigureOut">
              <a:rPr lang="en-CA" smtClean="0"/>
              <a:pPr/>
              <a:t>05/09/2012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11E065C0-6676-40D0-BB01-AFD4F4E6A9E9}"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A1905DA-6E4E-4541-AAAF-0FCC6EBE0274}" type="datetimeFigureOut">
              <a:rPr lang="en-CA" smtClean="0"/>
              <a:pPr/>
              <a:t>05/09/2012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11E065C0-6676-40D0-BB01-AFD4F4E6A9E9}" type="slidenum">
              <a:rPr lang="en-CA" smtClean="0"/>
              <a:pPr/>
              <a:t>‹#›</a:t>
            </a:fld>
            <a:endParaRPr lang="en-CA"/>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1905DA-6E4E-4541-AAAF-0FCC6EBE0274}" type="datetimeFigureOut">
              <a:rPr lang="en-CA" smtClean="0"/>
              <a:pPr/>
              <a:t>05/09/2012</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11E065C0-6676-40D0-BB01-AFD4F4E6A9E9}"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A1905DA-6E4E-4541-AAAF-0FCC6EBE0274}" type="datetimeFigureOut">
              <a:rPr lang="en-CA" smtClean="0"/>
              <a:pPr/>
              <a:t>05/09/2012</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11E065C0-6676-40D0-BB01-AFD4F4E6A9E9}" type="slidenum">
              <a:rPr lang="en-CA" smtClean="0"/>
              <a:pPr/>
              <a:t>‹#›</a:t>
            </a:fld>
            <a:endParaRPr lang="en-CA"/>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A1905DA-6E4E-4541-AAAF-0FCC6EBE0274}" type="datetimeFigureOut">
              <a:rPr lang="en-CA" smtClean="0"/>
              <a:pPr/>
              <a:t>05/09/2012</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11E065C0-6676-40D0-BB01-AFD4F4E6A9E9}"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A1905DA-6E4E-4541-AAAF-0FCC6EBE0274}" type="datetimeFigureOut">
              <a:rPr lang="en-CA" smtClean="0"/>
              <a:pPr/>
              <a:t>05/09/2012</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11E065C0-6676-40D0-BB01-AFD4F4E6A9E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1905DA-6E4E-4541-AAAF-0FCC6EBE0274}" type="datetimeFigureOut">
              <a:rPr lang="en-CA" smtClean="0"/>
              <a:pPr/>
              <a:t>05/09/2012</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11E065C0-6676-40D0-BB01-AFD4F4E6A9E9}"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A1905DA-6E4E-4541-AAAF-0FCC6EBE0274}" type="datetimeFigureOut">
              <a:rPr lang="en-CA" smtClean="0"/>
              <a:pPr/>
              <a:t>05/09/2012</a:t>
            </a:fld>
            <a:endParaRPr lang="en-CA"/>
          </a:p>
        </p:txBody>
      </p:sp>
      <p:sp>
        <p:nvSpPr>
          <p:cNvPr id="6" name="Footer Placeholder 5"/>
          <p:cNvSpPr>
            <a:spLocks noGrp="1"/>
          </p:cNvSpPr>
          <p:nvPr>
            <p:ph type="ftr" sz="quarter" idx="11"/>
          </p:nvPr>
        </p:nvSpPr>
        <p:spPr>
          <a:xfrm>
            <a:off x="914400" y="55499"/>
            <a:ext cx="5562600" cy="365125"/>
          </a:xfrm>
        </p:spPr>
        <p:txBody>
          <a:bodyPr/>
          <a:lstStyle>
            <a:extLst/>
          </a:lstStyle>
          <a:p>
            <a:endParaRPr lang="en-CA"/>
          </a:p>
        </p:txBody>
      </p:sp>
      <p:sp>
        <p:nvSpPr>
          <p:cNvPr id="7" name="Slide Number Placeholder 6"/>
          <p:cNvSpPr>
            <a:spLocks noGrp="1"/>
          </p:cNvSpPr>
          <p:nvPr>
            <p:ph type="sldNum" sz="quarter" idx="12"/>
          </p:nvPr>
        </p:nvSpPr>
        <p:spPr>
          <a:xfrm>
            <a:off x="8610600" y="55499"/>
            <a:ext cx="457200" cy="365125"/>
          </a:xfrm>
        </p:spPr>
        <p:txBody>
          <a:bodyPr/>
          <a:lstStyle>
            <a:extLst/>
          </a:lstStyle>
          <a:p>
            <a:fld id="{11E065C0-6676-40D0-BB01-AFD4F4E6A9E9}"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A1905DA-6E4E-4541-AAAF-0FCC6EBE0274}" type="datetimeFigureOut">
              <a:rPr lang="en-CA" smtClean="0"/>
              <a:pPr/>
              <a:t>05/09/2012</a:t>
            </a:fld>
            <a:endParaRPr lang="en-CA"/>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CA"/>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1E065C0-6676-40D0-BB01-AFD4F4E6A9E9}"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youtube.com/watch?v=HZPXVb0W3Hc"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47.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916832"/>
            <a:ext cx="5371150" cy="830997"/>
          </a:xfrm>
          <a:prstGeom prst="rect">
            <a:avLst/>
          </a:prstGeom>
          <a:noFill/>
        </p:spPr>
        <p:txBody>
          <a:bodyPr wrap="none" rtlCol="0">
            <a:spAutoFit/>
          </a:bodyPr>
          <a:lstStyle/>
          <a:p>
            <a:r>
              <a:rPr lang="en-CA" sz="4800" dirty="0" smtClean="0"/>
              <a:t>What is Psychology?</a:t>
            </a:r>
            <a:endParaRPr lang="en-CA" sz="4800" dirty="0"/>
          </a:p>
        </p:txBody>
      </p:sp>
    </p:spTree>
    <p:extLst>
      <p:ext uri="{BB962C8B-B14F-4D97-AF65-F5344CB8AC3E}">
        <p14:creationId xmlns:p14="http://schemas.microsoft.com/office/powerpoint/2010/main" val="3649422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4524315"/>
          </a:xfrm>
          <a:prstGeom prst="rect">
            <a:avLst/>
          </a:prstGeom>
          <a:noFill/>
        </p:spPr>
        <p:txBody>
          <a:bodyPr wrap="square" rtlCol="0">
            <a:spAutoFit/>
          </a:bodyPr>
          <a:lstStyle/>
          <a:p>
            <a:r>
              <a:rPr lang="en-CA" sz="4800" dirty="0" smtClean="0"/>
              <a:t>But that still doesn’t tell us WHY we do what we do.</a:t>
            </a:r>
          </a:p>
          <a:p>
            <a:endParaRPr lang="en-CA" sz="4800" dirty="0" smtClean="0"/>
          </a:p>
          <a:p>
            <a:r>
              <a:rPr lang="en-CA" sz="4800" dirty="0" smtClean="0"/>
              <a:t>Ancient people had ideas…</a:t>
            </a:r>
            <a:endParaRPr lang="en-CA" sz="3600" dirty="0"/>
          </a:p>
        </p:txBody>
      </p:sp>
    </p:spTree>
    <p:extLst>
      <p:ext uri="{BB962C8B-B14F-4D97-AF65-F5344CB8AC3E}">
        <p14:creationId xmlns:p14="http://schemas.microsoft.com/office/powerpoint/2010/main" val="321093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1569660"/>
          </a:xfrm>
          <a:prstGeom prst="rect">
            <a:avLst/>
          </a:prstGeom>
          <a:noFill/>
        </p:spPr>
        <p:txBody>
          <a:bodyPr wrap="square" rtlCol="0">
            <a:spAutoFit/>
          </a:bodyPr>
          <a:lstStyle/>
          <a:p>
            <a:r>
              <a:rPr lang="en-CA" sz="4800" dirty="0" smtClean="0"/>
              <a:t>The gods made me do it!</a:t>
            </a:r>
            <a:endParaRPr lang="en-CA" sz="3600" dirty="0"/>
          </a:p>
        </p:txBody>
      </p:sp>
    </p:spTree>
    <p:extLst>
      <p:ext uri="{BB962C8B-B14F-4D97-AF65-F5344CB8AC3E}">
        <p14:creationId xmlns:p14="http://schemas.microsoft.com/office/powerpoint/2010/main" val="3676495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3046988"/>
          </a:xfrm>
          <a:prstGeom prst="rect">
            <a:avLst/>
          </a:prstGeom>
          <a:noFill/>
        </p:spPr>
        <p:txBody>
          <a:bodyPr wrap="square" rtlCol="0">
            <a:spAutoFit/>
          </a:bodyPr>
          <a:lstStyle/>
          <a:p>
            <a:r>
              <a:rPr lang="en-CA" sz="4800" dirty="0" smtClean="0"/>
              <a:t>Greek philosophers decided people have MINDs and control their own behavior.</a:t>
            </a:r>
            <a:endParaRPr lang="en-CA"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04664"/>
            <a:ext cx="1080120" cy="1639370"/>
          </a:xfrm>
          <a:prstGeom prst="rect">
            <a:avLst/>
          </a:prstGeom>
        </p:spPr>
      </p:pic>
      <p:sp>
        <p:nvSpPr>
          <p:cNvPr id="3" name="TextBox 2"/>
          <p:cNvSpPr txBox="1"/>
          <p:nvPr/>
        </p:nvSpPr>
        <p:spPr>
          <a:xfrm>
            <a:off x="7600025" y="2668270"/>
            <a:ext cx="1005403" cy="369332"/>
          </a:xfrm>
          <a:prstGeom prst="rect">
            <a:avLst/>
          </a:prstGeom>
          <a:noFill/>
        </p:spPr>
        <p:txBody>
          <a:bodyPr wrap="none" rtlCol="0">
            <a:spAutoFit/>
          </a:bodyPr>
          <a:lstStyle/>
          <a:p>
            <a:r>
              <a:rPr lang="en-CA" dirty="0" smtClean="0"/>
              <a:t>Aristotle</a:t>
            </a:r>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68" y="321603"/>
            <a:ext cx="1722299" cy="2296398"/>
          </a:xfrm>
          <a:prstGeom prst="rect">
            <a:avLst/>
          </a:prstGeom>
        </p:spPr>
      </p:pic>
      <p:sp>
        <p:nvSpPr>
          <p:cNvPr id="6" name="TextBox 5"/>
          <p:cNvSpPr txBox="1"/>
          <p:nvPr/>
        </p:nvSpPr>
        <p:spPr>
          <a:xfrm>
            <a:off x="395536" y="2164214"/>
            <a:ext cx="686406" cy="369332"/>
          </a:xfrm>
          <a:prstGeom prst="rect">
            <a:avLst/>
          </a:prstGeom>
          <a:noFill/>
        </p:spPr>
        <p:txBody>
          <a:bodyPr wrap="none" rtlCol="0">
            <a:spAutoFit/>
          </a:bodyPr>
          <a:lstStyle/>
          <a:p>
            <a:r>
              <a:rPr lang="en-CA" dirty="0" smtClean="0"/>
              <a:t>Plato</a:t>
            </a:r>
            <a:endParaRPr lang="en-CA" dirty="0"/>
          </a:p>
        </p:txBody>
      </p:sp>
      <p:sp>
        <p:nvSpPr>
          <p:cNvPr id="11" name="TextBox 10"/>
          <p:cNvSpPr txBox="1"/>
          <p:nvPr/>
        </p:nvSpPr>
        <p:spPr>
          <a:xfrm>
            <a:off x="251520" y="5157192"/>
            <a:ext cx="1547796" cy="369332"/>
          </a:xfrm>
          <a:prstGeom prst="rect">
            <a:avLst/>
          </a:prstGeom>
          <a:noFill/>
        </p:spPr>
        <p:txBody>
          <a:bodyPr wrap="none" rtlCol="0">
            <a:spAutoFit/>
          </a:bodyPr>
          <a:lstStyle/>
          <a:p>
            <a:r>
              <a:rPr lang="en-CA" dirty="0" smtClean="0"/>
              <a:t>5</a:t>
            </a:r>
            <a:r>
              <a:rPr lang="en-CA" baseline="30000" dirty="0" smtClean="0"/>
              <a:t>th</a:t>
            </a:r>
            <a:r>
              <a:rPr lang="en-CA" dirty="0" smtClean="0"/>
              <a:t> Century BC</a:t>
            </a:r>
            <a:endParaRPr lang="en-CA"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139" y="3910536"/>
            <a:ext cx="1586428" cy="2106568"/>
          </a:xfrm>
          <a:prstGeom prst="rect">
            <a:avLst/>
          </a:prstGeom>
        </p:spPr>
      </p:pic>
      <p:sp>
        <p:nvSpPr>
          <p:cNvPr id="8" name="TextBox 7"/>
          <p:cNvSpPr txBox="1"/>
          <p:nvPr/>
        </p:nvSpPr>
        <p:spPr>
          <a:xfrm>
            <a:off x="7414624" y="6307351"/>
            <a:ext cx="1015021" cy="369332"/>
          </a:xfrm>
          <a:prstGeom prst="rect">
            <a:avLst/>
          </a:prstGeom>
          <a:noFill/>
        </p:spPr>
        <p:txBody>
          <a:bodyPr wrap="none" rtlCol="0">
            <a:spAutoFit/>
          </a:bodyPr>
          <a:lstStyle/>
          <a:p>
            <a:r>
              <a:rPr lang="en-CA" dirty="0" smtClean="0"/>
              <a:t>Socrates</a:t>
            </a:r>
            <a:endParaRPr lang="en-CA" dirty="0"/>
          </a:p>
        </p:txBody>
      </p:sp>
    </p:spTree>
    <p:extLst>
      <p:ext uri="{BB962C8B-B14F-4D97-AF65-F5344CB8AC3E}">
        <p14:creationId xmlns:p14="http://schemas.microsoft.com/office/powerpoint/2010/main" val="219671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4524315"/>
          </a:xfrm>
          <a:prstGeom prst="rect">
            <a:avLst/>
          </a:prstGeom>
          <a:noFill/>
        </p:spPr>
        <p:txBody>
          <a:bodyPr wrap="square" rtlCol="0">
            <a:spAutoFit/>
          </a:bodyPr>
          <a:lstStyle/>
          <a:p>
            <a:r>
              <a:rPr lang="en-CA" sz="4800" dirty="0" smtClean="0"/>
              <a:t>But what is the MIND?</a:t>
            </a:r>
          </a:p>
          <a:p>
            <a:endParaRPr lang="en-CA" sz="4800" dirty="0"/>
          </a:p>
          <a:p>
            <a:r>
              <a:rPr lang="en-CA" sz="4800" dirty="0" smtClean="0">
                <a:solidFill>
                  <a:srgbClr val="FFFF00"/>
                </a:solidFill>
              </a:rPr>
              <a:t>Dualism = theory that mind and body are distinct and separate.</a:t>
            </a:r>
            <a:endParaRPr lang="en-CA" sz="3600" dirty="0">
              <a:solidFill>
                <a:srgbClr val="FFFF00"/>
              </a:solidFill>
            </a:endParaRPr>
          </a:p>
        </p:txBody>
      </p:sp>
    </p:spTree>
    <p:extLst>
      <p:ext uri="{BB962C8B-B14F-4D97-AF65-F5344CB8AC3E}">
        <p14:creationId xmlns:p14="http://schemas.microsoft.com/office/powerpoint/2010/main" val="4652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3046988"/>
          </a:xfrm>
          <a:prstGeom prst="rect">
            <a:avLst/>
          </a:prstGeom>
          <a:noFill/>
        </p:spPr>
        <p:txBody>
          <a:bodyPr wrap="square" rtlCol="0">
            <a:spAutoFit/>
          </a:bodyPr>
          <a:lstStyle/>
          <a:p>
            <a:r>
              <a:rPr lang="en-CA" sz="4800" dirty="0" smtClean="0"/>
              <a:t>Rene </a:t>
            </a:r>
            <a:r>
              <a:rPr lang="en-CA" sz="4800" dirty="0" err="1" smtClean="0"/>
              <a:t>Decartes</a:t>
            </a:r>
            <a:r>
              <a:rPr lang="en-CA" sz="4800" dirty="0" smtClean="0"/>
              <a:t> argued the mind    and body are distinct but must be linked.</a:t>
            </a:r>
            <a:endParaRPr lang="en-CA"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6770" y="260648"/>
            <a:ext cx="2347838" cy="2874904"/>
          </a:xfrm>
          <a:prstGeom prst="rect">
            <a:avLst/>
          </a:prstGeom>
        </p:spPr>
      </p:pic>
      <p:sp>
        <p:nvSpPr>
          <p:cNvPr id="5" name="TextBox 4"/>
          <p:cNvSpPr txBox="1"/>
          <p:nvPr/>
        </p:nvSpPr>
        <p:spPr>
          <a:xfrm>
            <a:off x="539552" y="5661248"/>
            <a:ext cx="1317284" cy="369332"/>
          </a:xfrm>
          <a:prstGeom prst="rect">
            <a:avLst/>
          </a:prstGeom>
          <a:noFill/>
        </p:spPr>
        <p:txBody>
          <a:bodyPr wrap="none" rtlCol="0">
            <a:spAutoFit/>
          </a:bodyPr>
          <a:lstStyle/>
          <a:p>
            <a:r>
              <a:rPr lang="en-CA" dirty="0" smtClean="0"/>
              <a:t>17</a:t>
            </a:r>
            <a:r>
              <a:rPr lang="en-CA" baseline="30000" dirty="0" smtClean="0"/>
              <a:t>th</a:t>
            </a:r>
            <a:r>
              <a:rPr lang="en-CA" dirty="0" smtClean="0"/>
              <a:t> Century</a:t>
            </a:r>
            <a:endParaRPr lang="en-CA" dirty="0"/>
          </a:p>
        </p:txBody>
      </p:sp>
      <p:sp>
        <p:nvSpPr>
          <p:cNvPr id="3" name="TextBox 2"/>
          <p:cNvSpPr txBox="1"/>
          <p:nvPr/>
        </p:nvSpPr>
        <p:spPr>
          <a:xfrm>
            <a:off x="4211960" y="5661248"/>
            <a:ext cx="4184928" cy="369332"/>
          </a:xfrm>
          <a:prstGeom prst="rect">
            <a:avLst/>
          </a:prstGeom>
          <a:noFill/>
        </p:spPr>
        <p:txBody>
          <a:bodyPr wrap="none" rtlCol="0">
            <a:spAutoFit/>
          </a:bodyPr>
          <a:lstStyle/>
          <a:p>
            <a:r>
              <a:rPr lang="en-CA" dirty="0" smtClean="0"/>
              <a:t>“Cogito Ergo Sum” = I think therefore I am</a:t>
            </a:r>
            <a:endParaRPr lang="en-CA" dirty="0"/>
          </a:p>
        </p:txBody>
      </p:sp>
    </p:spTree>
    <p:extLst>
      <p:ext uri="{BB962C8B-B14F-4D97-AF65-F5344CB8AC3E}">
        <p14:creationId xmlns:p14="http://schemas.microsoft.com/office/powerpoint/2010/main" val="425275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805" y="764704"/>
            <a:ext cx="5688632" cy="1569660"/>
          </a:xfrm>
          <a:prstGeom prst="rect">
            <a:avLst/>
          </a:prstGeom>
          <a:noFill/>
        </p:spPr>
        <p:txBody>
          <a:bodyPr wrap="square" rtlCol="0">
            <a:spAutoFit/>
          </a:bodyPr>
          <a:lstStyle/>
          <a:p>
            <a:r>
              <a:rPr lang="en-CA" sz="4800" dirty="0" smtClean="0"/>
              <a:t>The term Psychology was first used in 1853</a:t>
            </a:r>
            <a:endParaRPr lang="en-CA"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3230191"/>
            <a:ext cx="2039549" cy="3259280"/>
          </a:xfrm>
          <a:prstGeom prst="rect">
            <a:avLst/>
          </a:prstGeom>
        </p:spPr>
      </p:pic>
      <p:sp>
        <p:nvSpPr>
          <p:cNvPr id="3" name="TextBox 2"/>
          <p:cNvSpPr txBox="1"/>
          <p:nvPr/>
        </p:nvSpPr>
        <p:spPr>
          <a:xfrm>
            <a:off x="3749121" y="4859831"/>
            <a:ext cx="2462534" cy="646331"/>
          </a:xfrm>
          <a:prstGeom prst="rect">
            <a:avLst/>
          </a:prstGeom>
          <a:noFill/>
        </p:spPr>
        <p:txBody>
          <a:bodyPr wrap="none" rtlCol="0">
            <a:spAutoFit/>
          </a:bodyPr>
          <a:lstStyle/>
          <a:p>
            <a:r>
              <a:rPr lang="en-CA" dirty="0" smtClean="0"/>
              <a:t>Elements of Psychology</a:t>
            </a:r>
          </a:p>
          <a:p>
            <a:r>
              <a:rPr lang="en-CA" dirty="0" smtClean="0"/>
              <a:t>By J D </a:t>
            </a:r>
            <a:r>
              <a:rPr lang="en-CA" dirty="0" err="1" smtClean="0"/>
              <a:t>Morell</a:t>
            </a:r>
            <a:endParaRPr lang="en-CA" dirty="0"/>
          </a:p>
        </p:txBody>
      </p:sp>
    </p:spTree>
    <p:extLst>
      <p:ext uri="{BB962C8B-B14F-4D97-AF65-F5344CB8AC3E}">
        <p14:creationId xmlns:p14="http://schemas.microsoft.com/office/powerpoint/2010/main" val="3250687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804" y="764704"/>
            <a:ext cx="6043460" cy="2308324"/>
          </a:xfrm>
          <a:prstGeom prst="rect">
            <a:avLst/>
          </a:prstGeom>
          <a:noFill/>
        </p:spPr>
        <p:txBody>
          <a:bodyPr wrap="square" rtlCol="0">
            <a:spAutoFit/>
          </a:bodyPr>
          <a:lstStyle/>
          <a:p>
            <a:r>
              <a:rPr lang="en-CA" sz="4800" dirty="0" smtClean="0"/>
              <a:t>The first lab was set up to study Psychology in 1879.</a:t>
            </a:r>
            <a:endParaRPr lang="en-CA" sz="3600" dirty="0"/>
          </a:p>
        </p:txBody>
      </p:sp>
      <p:sp>
        <p:nvSpPr>
          <p:cNvPr id="3" name="TextBox 2"/>
          <p:cNvSpPr txBox="1"/>
          <p:nvPr/>
        </p:nvSpPr>
        <p:spPr>
          <a:xfrm>
            <a:off x="3749121" y="4859831"/>
            <a:ext cx="4865434" cy="1200329"/>
          </a:xfrm>
          <a:prstGeom prst="rect">
            <a:avLst/>
          </a:prstGeom>
          <a:noFill/>
        </p:spPr>
        <p:txBody>
          <a:bodyPr wrap="none" rtlCol="0">
            <a:spAutoFit/>
          </a:bodyPr>
          <a:lstStyle/>
          <a:p>
            <a:r>
              <a:rPr lang="en-CA" sz="2400" dirty="0" smtClean="0">
                <a:solidFill>
                  <a:srgbClr val="FFFF00"/>
                </a:solidFill>
              </a:rPr>
              <a:t>Wilhelm Wundt</a:t>
            </a:r>
          </a:p>
          <a:p>
            <a:endParaRPr lang="en-CA" sz="2400" dirty="0">
              <a:solidFill>
                <a:srgbClr val="FFFF00"/>
              </a:solidFill>
            </a:endParaRPr>
          </a:p>
          <a:p>
            <a:r>
              <a:rPr lang="en-CA" sz="2400" dirty="0" smtClean="0">
                <a:solidFill>
                  <a:srgbClr val="FFFF00"/>
                </a:solidFill>
              </a:rPr>
              <a:t>“Father of Experimental Psychology”</a:t>
            </a:r>
            <a:endParaRPr lang="en-CA" sz="2400" dirty="0">
              <a:solidFill>
                <a:srgbClr val="FFFF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9462" y="2514600"/>
            <a:ext cx="2505075" cy="1828800"/>
          </a:xfrm>
          <a:prstGeom prst="rect">
            <a:avLst/>
          </a:prstGeom>
        </p:spPr>
      </p:pic>
    </p:spTree>
    <p:extLst>
      <p:ext uri="{BB962C8B-B14F-4D97-AF65-F5344CB8AC3E}">
        <p14:creationId xmlns:p14="http://schemas.microsoft.com/office/powerpoint/2010/main" val="220773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6477" y="1340768"/>
            <a:ext cx="5688632" cy="3785652"/>
          </a:xfrm>
          <a:prstGeom prst="rect">
            <a:avLst/>
          </a:prstGeom>
          <a:noFill/>
        </p:spPr>
        <p:txBody>
          <a:bodyPr wrap="square" rtlCol="0">
            <a:spAutoFit/>
          </a:bodyPr>
          <a:lstStyle/>
          <a:p>
            <a:r>
              <a:rPr lang="en-CA" sz="4800" dirty="0" smtClean="0"/>
              <a:t>Wundt enabled Psychologists to reach another GOAL:</a:t>
            </a:r>
          </a:p>
          <a:p>
            <a:endParaRPr lang="en-CA" sz="4800" dirty="0" smtClean="0"/>
          </a:p>
          <a:p>
            <a:r>
              <a:rPr lang="en-CA" sz="4800" dirty="0" smtClean="0"/>
              <a:t>2. </a:t>
            </a:r>
            <a:r>
              <a:rPr lang="en-CA" sz="4800" dirty="0" smtClean="0">
                <a:solidFill>
                  <a:srgbClr val="FFFF00"/>
                </a:solidFill>
              </a:rPr>
              <a:t>Explain Behavior</a:t>
            </a:r>
            <a:endParaRPr lang="en-CA" sz="3600" dirty="0"/>
          </a:p>
        </p:txBody>
      </p:sp>
    </p:spTree>
    <p:extLst>
      <p:ext uri="{BB962C8B-B14F-4D97-AF65-F5344CB8AC3E}">
        <p14:creationId xmlns:p14="http://schemas.microsoft.com/office/powerpoint/2010/main" val="490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39806"/>
            <a:ext cx="5688632" cy="3046988"/>
          </a:xfrm>
          <a:prstGeom prst="rect">
            <a:avLst/>
          </a:prstGeom>
          <a:noFill/>
        </p:spPr>
        <p:txBody>
          <a:bodyPr wrap="square" rtlCol="0">
            <a:spAutoFit/>
          </a:bodyPr>
          <a:lstStyle/>
          <a:p>
            <a:r>
              <a:rPr lang="en-CA" sz="4800" dirty="0"/>
              <a:t>How did Wundt</a:t>
            </a:r>
            <a:r>
              <a:rPr lang="en-CA" sz="4800" dirty="0" smtClean="0"/>
              <a:t> </a:t>
            </a:r>
            <a:r>
              <a:rPr lang="en-CA" sz="4800" dirty="0"/>
              <a:t>study </a:t>
            </a:r>
            <a:r>
              <a:rPr lang="en-CA" sz="4800" dirty="0" smtClean="0"/>
              <a:t>cognitive (private, unobservable mental) behaviour?</a:t>
            </a:r>
            <a:endParaRPr lang="en-CA" sz="4800" dirty="0"/>
          </a:p>
        </p:txBody>
      </p:sp>
      <p:sp>
        <p:nvSpPr>
          <p:cNvPr id="2" name="TextBox 1"/>
          <p:cNvSpPr txBox="1"/>
          <p:nvPr/>
        </p:nvSpPr>
        <p:spPr>
          <a:xfrm>
            <a:off x="2627784" y="4509120"/>
            <a:ext cx="5760639" cy="1754326"/>
          </a:xfrm>
          <a:prstGeom prst="rect">
            <a:avLst/>
          </a:prstGeom>
          <a:noFill/>
        </p:spPr>
        <p:txBody>
          <a:bodyPr wrap="square" rtlCol="0">
            <a:spAutoFit/>
          </a:bodyPr>
          <a:lstStyle/>
          <a:p>
            <a:r>
              <a:rPr lang="en-CA" sz="3600" dirty="0" smtClean="0"/>
              <a:t>People self-report their thoughts and feelings using </a:t>
            </a:r>
            <a:r>
              <a:rPr lang="en-CA" sz="3600" dirty="0" smtClean="0">
                <a:solidFill>
                  <a:srgbClr val="FFFF00"/>
                </a:solidFill>
              </a:rPr>
              <a:t>introspection</a:t>
            </a:r>
            <a:r>
              <a:rPr lang="en-CA" sz="3600" dirty="0" smtClean="0"/>
              <a:t> (look inside).</a:t>
            </a:r>
            <a:endParaRPr lang="en-CA" sz="3600" dirty="0"/>
          </a:p>
        </p:txBody>
      </p:sp>
    </p:spTree>
    <p:extLst>
      <p:ext uri="{BB962C8B-B14F-4D97-AF65-F5344CB8AC3E}">
        <p14:creationId xmlns:p14="http://schemas.microsoft.com/office/powerpoint/2010/main" val="30697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1569660"/>
          </a:xfrm>
          <a:prstGeom prst="rect">
            <a:avLst/>
          </a:prstGeom>
          <a:noFill/>
        </p:spPr>
        <p:txBody>
          <a:bodyPr wrap="square" rtlCol="0">
            <a:spAutoFit/>
          </a:bodyPr>
          <a:lstStyle/>
          <a:p>
            <a:r>
              <a:rPr lang="en-CA" sz="4800" dirty="0" smtClean="0"/>
              <a:t>Introspection</a:t>
            </a:r>
          </a:p>
          <a:p>
            <a:r>
              <a:rPr lang="en-CA" sz="4800" dirty="0" smtClean="0"/>
              <a:t>Scientific Method</a:t>
            </a:r>
          </a:p>
        </p:txBody>
      </p:sp>
      <p:sp>
        <p:nvSpPr>
          <p:cNvPr id="3" name="Right Arrow 2"/>
          <p:cNvSpPr/>
          <p:nvPr/>
        </p:nvSpPr>
        <p:spPr>
          <a:xfrm>
            <a:off x="5364088" y="20900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07193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916832"/>
            <a:ext cx="6120680" cy="3046988"/>
          </a:xfrm>
          <a:prstGeom prst="rect">
            <a:avLst/>
          </a:prstGeom>
          <a:noFill/>
        </p:spPr>
        <p:txBody>
          <a:bodyPr wrap="square" rtlCol="0">
            <a:spAutoFit/>
          </a:bodyPr>
          <a:lstStyle/>
          <a:p>
            <a:r>
              <a:rPr lang="en-CA" sz="4800" dirty="0" smtClean="0">
                <a:solidFill>
                  <a:srgbClr val="FFFF00"/>
                </a:solidFill>
              </a:rPr>
              <a:t>Psychology = the scientific study of behavior and mental processes.</a:t>
            </a:r>
            <a:endParaRPr lang="en-CA" sz="4800" dirty="0">
              <a:solidFill>
                <a:srgbClr val="FFFF00"/>
              </a:solidFill>
            </a:endParaRPr>
          </a:p>
        </p:txBody>
      </p:sp>
    </p:spTree>
    <p:extLst>
      <p:ext uri="{BB962C8B-B14F-4D97-AF65-F5344CB8AC3E}">
        <p14:creationId xmlns:p14="http://schemas.microsoft.com/office/powerpoint/2010/main" val="3851323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9684" y="1276578"/>
            <a:ext cx="5616623" cy="5395882"/>
          </a:xfrm>
          <a:prstGeom prst="rect">
            <a:avLst/>
          </a:prstGeom>
        </p:spPr>
      </p:pic>
      <p:sp>
        <p:nvSpPr>
          <p:cNvPr id="6" name="TextBox 5"/>
          <p:cNvSpPr txBox="1"/>
          <p:nvPr/>
        </p:nvSpPr>
        <p:spPr>
          <a:xfrm>
            <a:off x="2627784" y="297522"/>
            <a:ext cx="4360424" cy="646331"/>
          </a:xfrm>
          <a:prstGeom prst="rect">
            <a:avLst/>
          </a:prstGeom>
          <a:noFill/>
        </p:spPr>
        <p:txBody>
          <a:bodyPr wrap="none" rtlCol="0">
            <a:spAutoFit/>
          </a:bodyPr>
          <a:lstStyle/>
          <a:p>
            <a:r>
              <a:rPr lang="en-CA" sz="3600" dirty="0" smtClean="0"/>
              <a:t>The Scientific Method</a:t>
            </a:r>
            <a:endParaRPr lang="en-CA" sz="3600" dirty="0"/>
          </a:p>
        </p:txBody>
      </p:sp>
    </p:spTree>
    <p:extLst>
      <p:ext uri="{BB962C8B-B14F-4D97-AF65-F5344CB8AC3E}">
        <p14:creationId xmlns:p14="http://schemas.microsoft.com/office/powerpoint/2010/main" val="1721539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3" y="1916832"/>
            <a:ext cx="6048672" cy="1938992"/>
          </a:xfrm>
          <a:prstGeom prst="rect">
            <a:avLst/>
          </a:prstGeom>
          <a:noFill/>
        </p:spPr>
        <p:txBody>
          <a:bodyPr wrap="square" rtlCol="0">
            <a:spAutoFit/>
          </a:bodyPr>
          <a:lstStyle/>
          <a:p>
            <a:r>
              <a:rPr lang="en-CA" sz="4000" dirty="0" smtClean="0"/>
              <a:t>What is the difference between a Hypothesis and a Theory?</a:t>
            </a:r>
            <a:endParaRPr lang="en-CA" sz="4000" dirty="0"/>
          </a:p>
        </p:txBody>
      </p:sp>
    </p:spTree>
    <p:extLst>
      <p:ext uri="{BB962C8B-B14F-4D97-AF65-F5344CB8AC3E}">
        <p14:creationId xmlns:p14="http://schemas.microsoft.com/office/powerpoint/2010/main" val="2736865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3" y="1916832"/>
            <a:ext cx="4896544" cy="2308324"/>
          </a:xfrm>
          <a:prstGeom prst="rect">
            <a:avLst/>
          </a:prstGeom>
          <a:noFill/>
        </p:spPr>
        <p:txBody>
          <a:bodyPr wrap="square" rtlCol="0">
            <a:spAutoFit/>
          </a:bodyPr>
          <a:lstStyle/>
          <a:p>
            <a:r>
              <a:rPr lang="en-CA" sz="3600" dirty="0" smtClean="0">
                <a:solidFill>
                  <a:srgbClr val="FFFF00"/>
                </a:solidFill>
              </a:rPr>
              <a:t>Hypothesis = educated guess about behavior that is tested through scientific research</a:t>
            </a:r>
          </a:p>
        </p:txBody>
      </p:sp>
      <p:sp>
        <p:nvSpPr>
          <p:cNvPr id="3" name="TextBox 2"/>
          <p:cNvSpPr txBox="1"/>
          <p:nvPr/>
        </p:nvSpPr>
        <p:spPr>
          <a:xfrm>
            <a:off x="2915816" y="3501008"/>
            <a:ext cx="5400600" cy="646331"/>
          </a:xfrm>
          <a:prstGeom prst="rect">
            <a:avLst/>
          </a:prstGeom>
          <a:noFill/>
        </p:spPr>
        <p:txBody>
          <a:bodyPr wrap="square" rtlCol="0">
            <a:spAutoFit/>
          </a:bodyPr>
          <a:lstStyle/>
          <a:p>
            <a:endParaRPr lang="en-CA" sz="3600" dirty="0"/>
          </a:p>
        </p:txBody>
      </p:sp>
      <p:sp>
        <p:nvSpPr>
          <p:cNvPr id="4" name="TextBox 3"/>
          <p:cNvSpPr txBox="1"/>
          <p:nvPr/>
        </p:nvSpPr>
        <p:spPr>
          <a:xfrm>
            <a:off x="2195736" y="5157192"/>
            <a:ext cx="6120680" cy="923330"/>
          </a:xfrm>
          <a:prstGeom prst="rect">
            <a:avLst/>
          </a:prstGeom>
          <a:noFill/>
        </p:spPr>
        <p:txBody>
          <a:bodyPr wrap="square" rtlCol="0">
            <a:spAutoFit/>
          </a:bodyPr>
          <a:lstStyle/>
          <a:p>
            <a:r>
              <a:rPr lang="en-CA" dirty="0" smtClean="0"/>
              <a:t>For example: Teens who rely heavily on electronic communication have more difficulty with interpersonal relationships.</a:t>
            </a:r>
            <a:endParaRPr lang="en-CA" dirty="0"/>
          </a:p>
        </p:txBody>
      </p:sp>
    </p:spTree>
    <p:extLst>
      <p:ext uri="{BB962C8B-B14F-4D97-AF65-F5344CB8AC3E}">
        <p14:creationId xmlns:p14="http://schemas.microsoft.com/office/powerpoint/2010/main" val="34686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3" y="1916832"/>
            <a:ext cx="4896544" cy="1754326"/>
          </a:xfrm>
          <a:prstGeom prst="rect">
            <a:avLst/>
          </a:prstGeom>
          <a:noFill/>
        </p:spPr>
        <p:txBody>
          <a:bodyPr wrap="square" rtlCol="0">
            <a:spAutoFit/>
          </a:bodyPr>
          <a:lstStyle/>
          <a:p>
            <a:r>
              <a:rPr lang="en-CA" sz="3600" dirty="0" smtClean="0">
                <a:solidFill>
                  <a:srgbClr val="FFFF00"/>
                </a:solidFill>
              </a:rPr>
              <a:t>Theory = a complex explanation based on many scientific studies</a:t>
            </a:r>
          </a:p>
        </p:txBody>
      </p:sp>
      <p:sp>
        <p:nvSpPr>
          <p:cNvPr id="3" name="TextBox 2"/>
          <p:cNvSpPr txBox="1"/>
          <p:nvPr/>
        </p:nvSpPr>
        <p:spPr>
          <a:xfrm>
            <a:off x="2915816" y="3501008"/>
            <a:ext cx="5400600" cy="646331"/>
          </a:xfrm>
          <a:prstGeom prst="rect">
            <a:avLst/>
          </a:prstGeom>
          <a:noFill/>
        </p:spPr>
        <p:txBody>
          <a:bodyPr wrap="square" rtlCol="0">
            <a:spAutoFit/>
          </a:bodyPr>
          <a:lstStyle/>
          <a:p>
            <a:endParaRPr lang="en-CA" sz="3600" dirty="0"/>
          </a:p>
        </p:txBody>
      </p:sp>
      <p:sp>
        <p:nvSpPr>
          <p:cNvPr id="4" name="TextBox 3"/>
          <p:cNvSpPr txBox="1"/>
          <p:nvPr/>
        </p:nvSpPr>
        <p:spPr>
          <a:xfrm>
            <a:off x="2195736" y="5157192"/>
            <a:ext cx="6120680" cy="1477328"/>
          </a:xfrm>
          <a:prstGeom prst="rect">
            <a:avLst/>
          </a:prstGeom>
          <a:noFill/>
        </p:spPr>
        <p:txBody>
          <a:bodyPr wrap="square" rtlCol="0">
            <a:spAutoFit/>
          </a:bodyPr>
          <a:lstStyle/>
          <a:p>
            <a:r>
              <a:rPr lang="en-CA" dirty="0" smtClean="0"/>
              <a:t>For example:  Related theories are that teens use electronic communication because there are immediate rewards (</a:t>
            </a:r>
            <a:r>
              <a:rPr lang="en-CA" dirty="0" smtClean="0">
                <a:solidFill>
                  <a:srgbClr val="FFFF00"/>
                </a:solidFill>
              </a:rPr>
              <a:t>behaviorism theory</a:t>
            </a:r>
            <a:r>
              <a:rPr lang="en-CA" dirty="0" smtClean="0"/>
              <a:t>) and/or because their peers do (</a:t>
            </a:r>
            <a:r>
              <a:rPr lang="en-CA" dirty="0" smtClean="0">
                <a:solidFill>
                  <a:srgbClr val="FFFF00"/>
                </a:solidFill>
              </a:rPr>
              <a:t>social learning theory</a:t>
            </a:r>
            <a:r>
              <a:rPr lang="en-CA" dirty="0" smtClean="0"/>
              <a:t>), and rationalize (</a:t>
            </a:r>
            <a:r>
              <a:rPr lang="en-CA" dirty="0" smtClean="0">
                <a:solidFill>
                  <a:srgbClr val="FFFF00"/>
                </a:solidFill>
              </a:rPr>
              <a:t>psychoanalytic theory</a:t>
            </a:r>
            <a:r>
              <a:rPr lang="en-CA" dirty="0" smtClean="0"/>
              <a:t>) the limitations.</a:t>
            </a:r>
            <a:endParaRPr lang="en-CA" dirty="0"/>
          </a:p>
        </p:txBody>
      </p:sp>
    </p:spTree>
    <p:extLst>
      <p:ext uri="{BB962C8B-B14F-4D97-AF65-F5344CB8AC3E}">
        <p14:creationId xmlns:p14="http://schemas.microsoft.com/office/powerpoint/2010/main" val="211923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4524315"/>
          </a:xfrm>
          <a:prstGeom prst="rect">
            <a:avLst/>
          </a:prstGeom>
          <a:noFill/>
        </p:spPr>
        <p:txBody>
          <a:bodyPr wrap="square" rtlCol="0">
            <a:spAutoFit/>
          </a:bodyPr>
          <a:lstStyle/>
          <a:p>
            <a:r>
              <a:rPr lang="en-CA" sz="4800" dirty="0" smtClean="0"/>
              <a:t>When Psychologists have a THEORY, they can reach another GOAL:</a:t>
            </a:r>
          </a:p>
          <a:p>
            <a:endParaRPr lang="en-CA" sz="4800" dirty="0" smtClean="0"/>
          </a:p>
          <a:p>
            <a:r>
              <a:rPr lang="en-CA" sz="4800" dirty="0" smtClean="0"/>
              <a:t>3. </a:t>
            </a:r>
            <a:r>
              <a:rPr lang="en-CA" sz="4800" dirty="0" smtClean="0">
                <a:solidFill>
                  <a:srgbClr val="FFFF00"/>
                </a:solidFill>
              </a:rPr>
              <a:t>Predict Behavior</a:t>
            </a:r>
            <a:endParaRPr lang="en-CA" sz="3600" dirty="0"/>
          </a:p>
        </p:txBody>
      </p:sp>
    </p:spTree>
    <p:extLst>
      <p:ext uri="{BB962C8B-B14F-4D97-AF65-F5344CB8AC3E}">
        <p14:creationId xmlns:p14="http://schemas.microsoft.com/office/powerpoint/2010/main" val="223071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980728"/>
            <a:ext cx="5688632" cy="2308324"/>
          </a:xfrm>
          <a:prstGeom prst="rect">
            <a:avLst/>
          </a:prstGeom>
          <a:noFill/>
        </p:spPr>
        <p:txBody>
          <a:bodyPr wrap="square" rtlCol="0">
            <a:spAutoFit/>
          </a:bodyPr>
          <a:lstStyle/>
          <a:p>
            <a:r>
              <a:rPr lang="en-CA" sz="4800" dirty="0" smtClean="0">
                <a:solidFill>
                  <a:srgbClr val="FFFF00"/>
                </a:solidFill>
              </a:rPr>
              <a:t>Basic Science = pursuit of knowledge for its own sake</a:t>
            </a:r>
            <a:endParaRPr lang="en-CA" sz="3600" dirty="0">
              <a:solidFill>
                <a:srgbClr val="FFFF00"/>
              </a:solidFill>
            </a:endParaRPr>
          </a:p>
        </p:txBody>
      </p:sp>
      <p:sp>
        <p:nvSpPr>
          <p:cNvPr id="2" name="TextBox 1"/>
          <p:cNvSpPr txBox="1"/>
          <p:nvPr/>
        </p:nvSpPr>
        <p:spPr>
          <a:xfrm>
            <a:off x="2411760" y="4437112"/>
            <a:ext cx="5688632" cy="1323439"/>
          </a:xfrm>
          <a:prstGeom prst="rect">
            <a:avLst/>
          </a:prstGeom>
          <a:noFill/>
        </p:spPr>
        <p:txBody>
          <a:bodyPr wrap="square" rtlCol="0">
            <a:spAutoFit/>
          </a:bodyPr>
          <a:lstStyle/>
          <a:p>
            <a:r>
              <a:rPr lang="en-CA" sz="2000" dirty="0" smtClean="0"/>
              <a:t>For example:</a:t>
            </a:r>
          </a:p>
          <a:p>
            <a:r>
              <a:rPr lang="en-CA" sz="2000" dirty="0" smtClean="0"/>
              <a:t>A Psychologist studies the effects of antidepressant medication on adolescents. Results (predicted behaviors and outcomes) are published.</a:t>
            </a:r>
            <a:endParaRPr lang="en-CA" sz="2000" dirty="0"/>
          </a:p>
        </p:txBody>
      </p:sp>
    </p:spTree>
    <p:extLst>
      <p:ext uri="{BB962C8B-B14F-4D97-AF65-F5344CB8AC3E}">
        <p14:creationId xmlns:p14="http://schemas.microsoft.com/office/powerpoint/2010/main" val="22170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3785652"/>
          </a:xfrm>
          <a:prstGeom prst="rect">
            <a:avLst/>
          </a:prstGeom>
          <a:noFill/>
        </p:spPr>
        <p:txBody>
          <a:bodyPr wrap="square" rtlCol="0">
            <a:spAutoFit/>
          </a:bodyPr>
          <a:lstStyle/>
          <a:p>
            <a:r>
              <a:rPr lang="en-CA" sz="4800" dirty="0" smtClean="0"/>
              <a:t>Other Psychologists use these theories to reach the last GOAL:</a:t>
            </a:r>
          </a:p>
          <a:p>
            <a:endParaRPr lang="en-CA" sz="4800" dirty="0" smtClean="0"/>
          </a:p>
          <a:p>
            <a:r>
              <a:rPr lang="en-CA" sz="4800" dirty="0" smtClean="0"/>
              <a:t>4. </a:t>
            </a:r>
            <a:r>
              <a:rPr lang="en-CA" sz="4800" dirty="0" smtClean="0">
                <a:solidFill>
                  <a:srgbClr val="FFFF00"/>
                </a:solidFill>
              </a:rPr>
              <a:t>Influence Behavior</a:t>
            </a:r>
            <a:endParaRPr lang="en-CA" sz="3600" dirty="0"/>
          </a:p>
        </p:txBody>
      </p:sp>
    </p:spTree>
    <p:extLst>
      <p:ext uri="{BB962C8B-B14F-4D97-AF65-F5344CB8AC3E}">
        <p14:creationId xmlns:p14="http://schemas.microsoft.com/office/powerpoint/2010/main" val="15606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620688"/>
            <a:ext cx="5688632" cy="3046988"/>
          </a:xfrm>
          <a:prstGeom prst="rect">
            <a:avLst/>
          </a:prstGeom>
          <a:noFill/>
        </p:spPr>
        <p:txBody>
          <a:bodyPr wrap="square" rtlCol="0">
            <a:spAutoFit/>
          </a:bodyPr>
          <a:lstStyle/>
          <a:p>
            <a:r>
              <a:rPr lang="en-CA" sz="4800" dirty="0" smtClean="0">
                <a:solidFill>
                  <a:srgbClr val="FFFF00"/>
                </a:solidFill>
              </a:rPr>
              <a:t>Applied Science = using psychological principles to solve problems</a:t>
            </a:r>
            <a:endParaRPr lang="en-CA" sz="3600" dirty="0">
              <a:solidFill>
                <a:srgbClr val="FFFF00"/>
              </a:solidFill>
            </a:endParaRPr>
          </a:p>
        </p:txBody>
      </p:sp>
      <p:sp>
        <p:nvSpPr>
          <p:cNvPr id="2" name="TextBox 1"/>
          <p:cNvSpPr txBox="1"/>
          <p:nvPr/>
        </p:nvSpPr>
        <p:spPr>
          <a:xfrm>
            <a:off x="611560" y="4365104"/>
            <a:ext cx="7344816" cy="1754326"/>
          </a:xfrm>
          <a:prstGeom prst="rect">
            <a:avLst/>
          </a:prstGeom>
          <a:noFill/>
        </p:spPr>
        <p:txBody>
          <a:bodyPr wrap="square" rtlCol="0">
            <a:spAutoFit/>
          </a:bodyPr>
          <a:lstStyle/>
          <a:p>
            <a:r>
              <a:rPr lang="en-CA" dirty="0" smtClean="0"/>
              <a:t>For example:</a:t>
            </a:r>
          </a:p>
          <a:p>
            <a:r>
              <a:rPr lang="en-CA" dirty="0" smtClean="0"/>
              <a:t>A Psychologist is counselling an adolescent who meets the diagnostic criteria for major depressive disorder. Research studies have not shown antidepressant medication to be beneficial but have shown increased suicidal risk in adolescents. Other treatment options are pursued. </a:t>
            </a:r>
          </a:p>
          <a:p>
            <a:endParaRPr lang="en-CA" dirty="0"/>
          </a:p>
        </p:txBody>
      </p:sp>
    </p:spTree>
    <p:extLst>
      <p:ext uri="{BB962C8B-B14F-4D97-AF65-F5344CB8AC3E}">
        <p14:creationId xmlns:p14="http://schemas.microsoft.com/office/powerpoint/2010/main" val="288558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692696"/>
            <a:ext cx="1720920" cy="369332"/>
          </a:xfrm>
          <a:prstGeom prst="rect">
            <a:avLst/>
          </a:prstGeom>
          <a:noFill/>
        </p:spPr>
        <p:txBody>
          <a:bodyPr wrap="none" rtlCol="0">
            <a:spAutoFit/>
          </a:bodyPr>
          <a:lstStyle/>
          <a:p>
            <a:r>
              <a:rPr lang="en-CA" dirty="0" smtClean="0"/>
              <a:t>Section Quiz 1-1</a:t>
            </a:r>
            <a:endParaRPr lang="en-CA" dirty="0"/>
          </a:p>
        </p:txBody>
      </p:sp>
    </p:spTree>
    <p:extLst>
      <p:ext uri="{BB962C8B-B14F-4D97-AF65-F5344CB8AC3E}">
        <p14:creationId xmlns:p14="http://schemas.microsoft.com/office/powerpoint/2010/main" val="444085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620688"/>
            <a:ext cx="7776864" cy="3416320"/>
          </a:xfrm>
          <a:prstGeom prst="rect">
            <a:avLst/>
          </a:prstGeom>
          <a:noFill/>
        </p:spPr>
        <p:txBody>
          <a:bodyPr wrap="square" rtlCol="0">
            <a:spAutoFit/>
          </a:bodyPr>
          <a:lstStyle/>
          <a:p>
            <a:r>
              <a:rPr lang="en-CA" sz="4800" dirty="0" smtClean="0"/>
              <a:t>You are probably asking yourself how many theories about behavior are there?</a:t>
            </a:r>
          </a:p>
          <a:p>
            <a:endParaRPr lang="en-CA" sz="3600" dirty="0" smtClean="0"/>
          </a:p>
          <a:p>
            <a:r>
              <a:rPr lang="en-CA" sz="2800" dirty="0" smtClean="0"/>
              <a:t>How </a:t>
            </a:r>
            <a:r>
              <a:rPr lang="en-CA" sz="2800" dirty="0"/>
              <a:t>many </a:t>
            </a:r>
            <a:r>
              <a:rPr lang="en-CA" sz="2800" dirty="0" smtClean="0"/>
              <a:t>can </a:t>
            </a:r>
            <a:r>
              <a:rPr lang="en-CA" sz="2800" dirty="0"/>
              <a:t>you name/describe</a:t>
            </a:r>
            <a:r>
              <a:rPr lang="en-CA" sz="2800" dirty="0" smtClean="0"/>
              <a:t>?</a:t>
            </a:r>
            <a:endParaRPr lang="en-CA" sz="2800" dirty="0"/>
          </a:p>
        </p:txBody>
      </p:sp>
      <p:sp>
        <p:nvSpPr>
          <p:cNvPr id="2" name="TextBox 1"/>
          <p:cNvSpPr txBox="1"/>
          <p:nvPr/>
        </p:nvSpPr>
        <p:spPr>
          <a:xfrm>
            <a:off x="1115616" y="4593957"/>
            <a:ext cx="7344816" cy="954107"/>
          </a:xfrm>
          <a:prstGeom prst="rect">
            <a:avLst/>
          </a:prstGeom>
          <a:noFill/>
        </p:spPr>
        <p:txBody>
          <a:bodyPr wrap="square" rtlCol="0">
            <a:spAutoFit/>
          </a:bodyPr>
          <a:lstStyle/>
          <a:p>
            <a:r>
              <a:rPr lang="en-CA" sz="2800" dirty="0" smtClean="0"/>
              <a:t>Think about all the different reasons you behave the way you do. </a:t>
            </a:r>
            <a:endParaRPr lang="en-CA" sz="2800" dirty="0"/>
          </a:p>
        </p:txBody>
      </p:sp>
    </p:spTree>
    <p:extLst>
      <p:ext uri="{BB962C8B-B14F-4D97-AF65-F5344CB8AC3E}">
        <p14:creationId xmlns:p14="http://schemas.microsoft.com/office/powerpoint/2010/main" val="16020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6192688" cy="1569660"/>
          </a:xfrm>
          <a:prstGeom prst="rect">
            <a:avLst/>
          </a:prstGeom>
          <a:noFill/>
        </p:spPr>
        <p:txBody>
          <a:bodyPr wrap="square" rtlCol="0">
            <a:spAutoFit/>
          </a:bodyPr>
          <a:lstStyle/>
          <a:p>
            <a:r>
              <a:rPr lang="en-CA" sz="4800" dirty="0" smtClean="0"/>
              <a:t>Why should we study Psychology?</a:t>
            </a:r>
            <a:endParaRPr lang="en-CA" sz="4800" dirty="0"/>
          </a:p>
        </p:txBody>
      </p:sp>
    </p:spTree>
    <p:extLst>
      <p:ext uri="{BB962C8B-B14F-4D97-AF65-F5344CB8AC3E}">
        <p14:creationId xmlns:p14="http://schemas.microsoft.com/office/powerpoint/2010/main" val="2817646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579677"/>
            <a:ext cx="6120680" cy="4462760"/>
          </a:xfrm>
          <a:prstGeom prst="rect">
            <a:avLst/>
          </a:prstGeom>
          <a:noFill/>
        </p:spPr>
        <p:txBody>
          <a:bodyPr wrap="square" rtlCol="0">
            <a:spAutoFit/>
          </a:bodyPr>
          <a:lstStyle/>
          <a:p>
            <a:r>
              <a:rPr lang="en-CA" sz="3600" dirty="0" smtClean="0"/>
              <a:t>There are</a:t>
            </a:r>
          </a:p>
          <a:p>
            <a:pPr algn="ctr"/>
            <a:endParaRPr lang="en-CA" sz="3600" dirty="0"/>
          </a:p>
          <a:p>
            <a:pPr algn="ctr"/>
            <a:r>
              <a:rPr lang="en-CA" sz="4400" dirty="0" smtClean="0"/>
              <a:t>4 Historical</a:t>
            </a:r>
          </a:p>
          <a:p>
            <a:pPr algn="ctr"/>
            <a:r>
              <a:rPr lang="en-CA" sz="3600" dirty="0" smtClean="0"/>
              <a:t> and</a:t>
            </a:r>
          </a:p>
          <a:p>
            <a:pPr algn="ctr"/>
            <a:r>
              <a:rPr lang="en-CA" sz="4400" dirty="0" smtClean="0"/>
              <a:t>6 Contemporary</a:t>
            </a:r>
          </a:p>
          <a:p>
            <a:pPr algn="ctr"/>
            <a:endParaRPr lang="en-CA" sz="4400" dirty="0"/>
          </a:p>
          <a:p>
            <a:pPr algn="r"/>
            <a:r>
              <a:rPr lang="en-CA" sz="3600" dirty="0" smtClean="0"/>
              <a:t>Approaches</a:t>
            </a:r>
            <a:endParaRPr lang="en-CA" sz="3600" dirty="0"/>
          </a:p>
        </p:txBody>
      </p:sp>
      <p:sp>
        <p:nvSpPr>
          <p:cNvPr id="5" name="TextBox 4"/>
          <p:cNvSpPr txBox="1"/>
          <p:nvPr/>
        </p:nvSpPr>
        <p:spPr>
          <a:xfrm>
            <a:off x="2771800" y="5949280"/>
            <a:ext cx="5660460" cy="461665"/>
          </a:xfrm>
          <a:prstGeom prst="rect">
            <a:avLst/>
          </a:prstGeom>
          <a:noFill/>
        </p:spPr>
        <p:txBody>
          <a:bodyPr wrap="none" rtlCol="0">
            <a:spAutoFit/>
          </a:bodyPr>
          <a:lstStyle/>
          <a:p>
            <a:r>
              <a:rPr lang="en-CA" sz="2400" dirty="0" smtClean="0"/>
              <a:t>Use Graphic Organizer 1 to document them</a:t>
            </a:r>
            <a:endParaRPr lang="en-CA" sz="2400" dirty="0"/>
          </a:p>
        </p:txBody>
      </p:sp>
    </p:spTree>
    <p:extLst>
      <p:ext uri="{BB962C8B-B14F-4D97-AF65-F5344CB8AC3E}">
        <p14:creationId xmlns:p14="http://schemas.microsoft.com/office/powerpoint/2010/main" val="402963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43" y="2967335"/>
            <a:ext cx="400051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HISTORICAL</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14378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1729714"/>
            <a:ext cx="5976664" cy="2862322"/>
          </a:xfrm>
          <a:prstGeom prst="rect">
            <a:avLst/>
          </a:prstGeom>
          <a:noFill/>
        </p:spPr>
        <p:txBody>
          <a:bodyPr wrap="square" rtlCol="0">
            <a:spAutoFit/>
          </a:bodyPr>
          <a:lstStyle/>
          <a:p>
            <a:r>
              <a:rPr lang="en-CA" sz="3600" dirty="0" smtClean="0">
                <a:solidFill>
                  <a:srgbClr val="FFFF00"/>
                </a:solidFill>
              </a:rPr>
              <a:t>Structuralism</a:t>
            </a:r>
          </a:p>
          <a:p>
            <a:endParaRPr lang="en-CA" sz="3600" dirty="0"/>
          </a:p>
          <a:p>
            <a:r>
              <a:rPr lang="en-CA" sz="3600" dirty="0" smtClean="0"/>
              <a:t>Human experience can be broken down into basic elements of consciousness</a:t>
            </a:r>
            <a:endParaRPr lang="en-CA"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491464"/>
            <a:ext cx="1847850" cy="2476500"/>
          </a:xfrm>
          <a:prstGeom prst="rect">
            <a:avLst/>
          </a:prstGeom>
        </p:spPr>
      </p:pic>
      <p:sp>
        <p:nvSpPr>
          <p:cNvPr id="3" name="TextBox 2"/>
          <p:cNvSpPr txBox="1"/>
          <p:nvPr/>
        </p:nvSpPr>
        <p:spPr>
          <a:xfrm rot="-1020000">
            <a:off x="4516009" y="5589240"/>
            <a:ext cx="2443298" cy="584775"/>
          </a:xfrm>
          <a:prstGeom prst="rect">
            <a:avLst/>
          </a:prstGeom>
          <a:noFill/>
        </p:spPr>
        <p:txBody>
          <a:bodyPr wrap="none" rtlCol="0">
            <a:spAutoFit/>
          </a:bodyPr>
          <a:lstStyle/>
          <a:p>
            <a:r>
              <a:rPr lang="en-CA" sz="3200" dirty="0" smtClean="0">
                <a:solidFill>
                  <a:srgbClr val="FF0000"/>
                </a:solidFill>
              </a:rPr>
              <a:t>Introspection</a:t>
            </a:r>
            <a:endParaRPr lang="en-CA" sz="3200" dirty="0">
              <a:solidFill>
                <a:srgbClr val="FF0000"/>
              </a:solidFill>
            </a:endParaRPr>
          </a:p>
        </p:txBody>
      </p:sp>
      <p:sp>
        <p:nvSpPr>
          <p:cNvPr id="4" name="TextBox 3"/>
          <p:cNvSpPr txBox="1"/>
          <p:nvPr/>
        </p:nvSpPr>
        <p:spPr>
          <a:xfrm>
            <a:off x="7148239" y="3182118"/>
            <a:ext cx="1303883" cy="646331"/>
          </a:xfrm>
          <a:prstGeom prst="rect">
            <a:avLst/>
          </a:prstGeom>
          <a:noFill/>
        </p:spPr>
        <p:txBody>
          <a:bodyPr wrap="none" rtlCol="0">
            <a:spAutoFit/>
          </a:bodyPr>
          <a:lstStyle/>
          <a:p>
            <a:r>
              <a:rPr lang="en-CA" dirty="0" smtClean="0"/>
              <a:t>Wundt</a:t>
            </a:r>
          </a:p>
          <a:p>
            <a:r>
              <a:rPr lang="en-CA" dirty="0" smtClean="0"/>
              <a:t>(1832-1920)</a:t>
            </a:r>
            <a:endParaRPr lang="en-CA" dirty="0"/>
          </a:p>
        </p:txBody>
      </p:sp>
    </p:spTree>
    <p:extLst>
      <p:ext uri="{BB962C8B-B14F-4D97-AF65-F5344CB8AC3E}">
        <p14:creationId xmlns:p14="http://schemas.microsoft.com/office/powerpoint/2010/main" val="197076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59832" y="1772816"/>
            <a:ext cx="5976664" cy="2862322"/>
          </a:xfrm>
          <a:prstGeom prst="rect">
            <a:avLst/>
          </a:prstGeom>
          <a:noFill/>
        </p:spPr>
        <p:txBody>
          <a:bodyPr wrap="square" rtlCol="0">
            <a:spAutoFit/>
          </a:bodyPr>
          <a:lstStyle/>
          <a:p>
            <a:r>
              <a:rPr lang="en-CA" sz="3600" dirty="0" smtClean="0">
                <a:solidFill>
                  <a:srgbClr val="FFFF00"/>
                </a:solidFill>
              </a:rPr>
              <a:t>Functionalism</a:t>
            </a:r>
          </a:p>
          <a:p>
            <a:endParaRPr lang="en-CA" sz="3600" dirty="0"/>
          </a:p>
          <a:p>
            <a:r>
              <a:rPr lang="en-CA" sz="3600" dirty="0" smtClean="0"/>
              <a:t>People and animals adapt to their environments. Behaviors help them survive.</a:t>
            </a:r>
            <a:endParaRPr lang="en-CA"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32656"/>
            <a:ext cx="1582672" cy="2320358"/>
          </a:xfrm>
          <a:prstGeom prst="rect">
            <a:avLst/>
          </a:prstGeom>
        </p:spPr>
      </p:pic>
      <p:sp>
        <p:nvSpPr>
          <p:cNvPr id="4" name="TextBox 3"/>
          <p:cNvSpPr txBox="1"/>
          <p:nvPr/>
        </p:nvSpPr>
        <p:spPr>
          <a:xfrm>
            <a:off x="683568" y="3068960"/>
            <a:ext cx="1545936" cy="646331"/>
          </a:xfrm>
          <a:prstGeom prst="rect">
            <a:avLst/>
          </a:prstGeom>
          <a:noFill/>
        </p:spPr>
        <p:txBody>
          <a:bodyPr wrap="none" rtlCol="0">
            <a:spAutoFit/>
          </a:bodyPr>
          <a:lstStyle/>
          <a:p>
            <a:r>
              <a:rPr lang="en-CA" dirty="0" smtClean="0"/>
              <a:t>William James</a:t>
            </a:r>
          </a:p>
          <a:p>
            <a:r>
              <a:rPr lang="en-CA" dirty="0" smtClean="0"/>
              <a:t>(1842-1910)</a:t>
            </a:r>
            <a:endParaRPr lang="en-CA" dirty="0"/>
          </a:p>
        </p:txBody>
      </p:sp>
      <p:sp>
        <p:nvSpPr>
          <p:cNvPr id="7" name="TextBox 6"/>
          <p:cNvSpPr txBox="1"/>
          <p:nvPr/>
        </p:nvSpPr>
        <p:spPr>
          <a:xfrm>
            <a:off x="899593" y="5877272"/>
            <a:ext cx="7200800" cy="646331"/>
          </a:xfrm>
          <a:prstGeom prst="rect">
            <a:avLst/>
          </a:prstGeom>
          <a:noFill/>
        </p:spPr>
        <p:txBody>
          <a:bodyPr wrap="square" rtlCol="0">
            <a:spAutoFit/>
          </a:bodyPr>
          <a:lstStyle/>
          <a:p>
            <a:r>
              <a:rPr lang="en-CA" dirty="0" smtClean="0"/>
              <a:t>“The </a:t>
            </a:r>
            <a:r>
              <a:rPr lang="en-CA" dirty="0"/>
              <a:t>greatest discovery of my generation is that a human being can alter his life by altering his </a:t>
            </a:r>
            <a:r>
              <a:rPr lang="en-CA" dirty="0" smtClean="0"/>
              <a:t>attitudes.”</a:t>
            </a:r>
            <a:endParaRPr lang="en-CA" dirty="0"/>
          </a:p>
        </p:txBody>
      </p:sp>
    </p:spTree>
    <p:extLst>
      <p:ext uri="{BB962C8B-B14F-4D97-AF65-F5344CB8AC3E}">
        <p14:creationId xmlns:p14="http://schemas.microsoft.com/office/powerpoint/2010/main" val="1811334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9738" y="1793776"/>
            <a:ext cx="5976664" cy="2308324"/>
          </a:xfrm>
          <a:prstGeom prst="rect">
            <a:avLst/>
          </a:prstGeom>
          <a:noFill/>
        </p:spPr>
        <p:txBody>
          <a:bodyPr wrap="square" rtlCol="0">
            <a:spAutoFit/>
          </a:bodyPr>
          <a:lstStyle/>
          <a:p>
            <a:r>
              <a:rPr lang="en-CA" sz="3600" dirty="0" smtClean="0">
                <a:solidFill>
                  <a:srgbClr val="FFFF00"/>
                </a:solidFill>
              </a:rPr>
              <a:t>Inheritable Traits</a:t>
            </a:r>
          </a:p>
          <a:p>
            <a:endParaRPr lang="en-CA" sz="3600" dirty="0"/>
          </a:p>
          <a:p>
            <a:r>
              <a:rPr lang="en-CA" sz="3600" dirty="0" smtClean="0"/>
              <a:t>Heredity influences ability, character, and behaviour.</a:t>
            </a:r>
            <a:endParaRPr lang="en-CA" sz="3600" dirty="0"/>
          </a:p>
        </p:txBody>
      </p:sp>
      <p:sp>
        <p:nvSpPr>
          <p:cNvPr id="4" name="TextBox 3"/>
          <p:cNvSpPr txBox="1"/>
          <p:nvPr/>
        </p:nvSpPr>
        <p:spPr>
          <a:xfrm>
            <a:off x="6660232" y="3140968"/>
            <a:ext cx="1847557" cy="646331"/>
          </a:xfrm>
          <a:prstGeom prst="rect">
            <a:avLst/>
          </a:prstGeom>
          <a:noFill/>
        </p:spPr>
        <p:txBody>
          <a:bodyPr wrap="none" rtlCol="0">
            <a:spAutoFit/>
          </a:bodyPr>
          <a:lstStyle/>
          <a:p>
            <a:r>
              <a:rPr lang="en-CA" dirty="0" smtClean="0"/>
              <a:t>Sir Francis Galton</a:t>
            </a:r>
          </a:p>
          <a:p>
            <a:r>
              <a:rPr lang="en-CA" dirty="0" smtClean="0"/>
              <a:t>(1822-1911)</a:t>
            </a:r>
            <a:endParaRPr lang="en-CA" dirty="0"/>
          </a:p>
        </p:txBody>
      </p:sp>
      <p:sp>
        <p:nvSpPr>
          <p:cNvPr id="7" name="TextBox 6"/>
          <p:cNvSpPr txBox="1"/>
          <p:nvPr/>
        </p:nvSpPr>
        <p:spPr>
          <a:xfrm>
            <a:off x="644382" y="4586761"/>
            <a:ext cx="3711593" cy="400110"/>
          </a:xfrm>
          <a:prstGeom prst="rect">
            <a:avLst/>
          </a:prstGeom>
          <a:noFill/>
        </p:spPr>
        <p:txBody>
          <a:bodyPr wrap="square" rtlCol="0">
            <a:spAutoFit/>
          </a:bodyPr>
          <a:lstStyle/>
          <a:p>
            <a:r>
              <a:rPr lang="en-CA" sz="2000" dirty="0" smtClean="0"/>
              <a:t>Genius/greatness runs in families.</a:t>
            </a:r>
            <a:endParaRPr lang="en-CA"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9686" y="714218"/>
            <a:ext cx="1588648" cy="2159116"/>
          </a:xfrm>
          <a:prstGeom prst="rect">
            <a:avLst/>
          </a:prstGeom>
        </p:spPr>
      </p:pic>
      <p:sp>
        <p:nvSpPr>
          <p:cNvPr id="5" name="TextBox 4"/>
          <p:cNvSpPr txBox="1"/>
          <p:nvPr/>
        </p:nvSpPr>
        <p:spPr>
          <a:xfrm>
            <a:off x="827584" y="6093296"/>
            <a:ext cx="3905685" cy="369332"/>
          </a:xfrm>
          <a:prstGeom prst="rect">
            <a:avLst/>
          </a:prstGeom>
          <a:noFill/>
        </p:spPr>
        <p:txBody>
          <a:bodyPr wrap="none" rtlCol="0">
            <a:spAutoFit/>
          </a:bodyPr>
          <a:lstStyle/>
          <a:p>
            <a:r>
              <a:rPr lang="en-CA" dirty="0" smtClean="0"/>
              <a:t>First to use questionnaires and surveys.</a:t>
            </a:r>
            <a:endParaRPr lang="en-CA" dirty="0"/>
          </a:p>
        </p:txBody>
      </p:sp>
      <p:sp>
        <p:nvSpPr>
          <p:cNvPr id="8" name="TextBox 7"/>
          <p:cNvSpPr txBox="1"/>
          <p:nvPr/>
        </p:nvSpPr>
        <p:spPr>
          <a:xfrm>
            <a:off x="3635896" y="5301208"/>
            <a:ext cx="1037463" cy="369332"/>
          </a:xfrm>
          <a:prstGeom prst="rect">
            <a:avLst/>
          </a:prstGeom>
          <a:noFill/>
        </p:spPr>
        <p:txBody>
          <a:bodyPr wrap="none" rtlCol="0">
            <a:spAutoFit/>
          </a:bodyPr>
          <a:lstStyle/>
          <a:p>
            <a:r>
              <a:rPr lang="en-CA" dirty="0" smtClean="0"/>
              <a:t>Eugenics</a:t>
            </a:r>
            <a:endParaRPr lang="en-CA" dirty="0"/>
          </a:p>
        </p:txBody>
      </p:sp>
      <p:sp>
        <p:nvSpPr>
          <p:cNvPr id="9" name="TextBox 8"/>
          <p:cNvSpPr txBox="1"/>
          <p:nvPr/>
        </p:nvSpPr>
        <p:spPr>
          <a:xfrm rot="540000">
            <a:off x="5545631" y="4559006"/>
            <a:ext cx="2840842" cy="523220"/>
          </a:xfrm>
          <a:prstGeom prst="rect">
            <a:avLst/>
          </a:prstGeom>
          <a:noFill/>
        </p:spPr>
        <p:txBody>
          <a:bodyPr wrap="none" rtlCol="0">
            <a:spAutoFit/>
          </a:bodyPr>
          <a:lstStyle/>
          <a:p>
            <a:r>
              <a:rPr lang="en-CA" sz="2800" dirty="0" smtClean="0">
                <a:solidFill>
                  <a:srgbClr val="FFFF00"/>
                </a:solidFill>
              </a:rPr>
              <a:t>Nature </a:t>
            </a:r>
            <a:r>
              <a:rPr lang="en-CA" sz="2800" dirty="0" err="1" smtClean="0">
                <a:solidFill>
                  <a:srgbClr val="FFFF00"/>
                </a:solidFill>
              </a:rPr>
              <a:t>vs</a:t>
            </a:r>
            <a:r>
              <a:rPr lang="en-CA" sz="2800" dirty="0" smtClean="0">
                <a:solidFill>
                  <a:srgbClr val="FFFF00"/>
                </a:solidFill>
              </a:rPr>
              <a:t> Nurture</a:t>
            </a:r>
            <a:endParaRPr lang="en-CA" sz="2800" dirty="0">
              <a:solidFill>
                <a:srgbClr val="FFFF00"/>
              </a:solidFill>
            </a:endParaRPr>
          </a:p>
        </p:txBody>
      </p:sp>
      <p:sp>
        <p:nvSpPr>
          <p:cNvPr id="10" name="TextBox 9"/>
          <p:cNvSpPr txBox="1"/>
          <p:nvPr/>
        </p:nvSpPr>
        <p:spPr>
          <a:xfrm rot="-1020000">
            <a:off x="5596886" y="5766714"/>
            <a:ext cx="1976310" cy="369332"/>
          </a:xfrm>
          <a:prstGeom prst="rect">
            <a:avLst/>
          </a:prstGeom>
          <a:noFill/>
        </p:spPr>
        <p:txBody>
          <a:bodyPr wrap="none" rtlCol="0">
            <a:spAutoFit/>
          </a:bodyPr>
          <a:lstStyle/>
          <a:p>
            <a:r>
              <a:rPr lang="en-CA" dirty="0" smtClean="0">
                <a:solidFill>
                  <a:srgbClr val="FFFF00"/>
                </a:solidFill>
              </a:rPr>
              <a:t>Personality Testing</a:t>
            </a:r>
            <a:endParaRPr lang="en-CA" dirty="0">
              <a:solidFill>
                <a:srgbClr val="FFFF00"/>
              </a:solidFill>
            </a:endParaRPr>
          </a:p>
        </p:txBody>
      </p:sp>
    </p:spTree>
    <p:extLst>
      <p:ext uri="{BB962C8B-B14F-4D97-AF65-F5344CB8AC3E}">
        <p14:creationId xmlns:p14="http://schemas.microsoft.com/office/powerpoint/2010/main" val="424670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617" y="476672"/>
            <a:ext cx="5976664" cy="2308324"/>
          </a:xfrm>
          <a:prstGeom prst="rect">
            <a:avLst/>
          </a:prstGeom>
          <a:noFill/>
        </p:spPr>
        <p:txBody>
          <a:bodyPr wrap="square" rtlCol="0">
            <a:spAutoFit/>
          </a:bodyPr>
          <a:lstStyle/>
          <a:p>
            <a:r>
              <a:rPr lang="en-CA" sz="3600" dirty="0" smtClean="0">
                <a:solidFill>
                  <a:srgbClr val="FFFF00"/>
                </a:solidFill>
              </a:rPr>
              <a:t>Gestalt = whole form</a:t>
            </a:r>
          </a:p>
          <a:p>
            <a:endParaRPr lang="en-CA" sz="3600" dirty="0"/>
          </a:p>
          <a:p>
            <a:r>
              <a:rPr lang="en-CA" sz="3600" dirty="0" smtClean="0"/>
              <a:t>Sensations are assembled into perceptual experiences.</a:t>
            </a:r>
            <a:endParaRPr lang="en-CA" sz="3600" dirty="0"/>
          </a:p>
        </p:txBody>
      </p:sp>
      <p:sp>
        <p:nvSpPr>
          <p:cNvPr id="4" name="TextBox 3"/>
          <p:cNvSpPr txBox="1"/>
          <p:nvPr/>
        </p:nvSpPr>
        <p:spPr>
          <a:xfrm>
            <a:off x="6359916" y="332656"/>
            <a:ext cx="2294218" cy="646331"/>
          </a:xfrm>
          <a:prstGeom prst="rect">
            <a:avLst/>
          </a:prstGeom>
          <a:noFill/>
        </p:spPr>
        <p:txBody>
          <a:bodyPr wrap="none" rtlCol="0">
            <a:spAutoFit/>
          </a:bodyPr>
          <a:lstStyle/>
          <a:p>
            <a:r>
              <a:rPr lang="en-CA" dirty="0" smtClean="0"/>
              <a:t>Early 20</a:t>
            </a:r>
            <a:r>
              <a:rPr lang="en-CA" baseline="30000" dirty="0" smtClean="0"/>
              <a:t>th</a:t>
            </a:r>
            <a:r>
              <a:rPr lang="en-CA" dirty="0" smtClean="0"/>
              <a:t> century</a:t>
            </a:r>
          </a:p>
          <a:p>
            <a:r>
              <a:rPr lang="en-CA" dirty="0" smtClean="0"/>
              <a:t>German psychologists</a:t>
            </a:r>
            <a:endParaRPr lang="en-CA" dirty="0"/>
          </a:p>
        </p:txBody>
      </p:sp>
      <p:sp>
        <p:nvSpPr>
          <p:cNvPr id="2" name="TextBox 1"/>
          <p:cNvSpPr txBox="1"/>
          <p:nvPr/>
        </p:nvSpPr>
        <p:spPr>
          <a:xfrm>
            <a:off x="2080613" y="2924944"/>
            <a:ext cx="4528804" cy="369332"/>
          </a:xfrm>
          <a:prstGeom prst="rect">
            <a:avLst/>
          </a:prstGeom>
          <a:noFill/>
        </p:spPr>
        <p:txBody>
          <a:bodyPr wrap="none" rtlCol="0">
            <a:spAutoFit/>
          </a:bodyPr>
          <a:lstStyle/>
          <a:p>
            <a:r>
              <a:rPr lang="en-CA" dirty="0" smtClean="0"/>
              <a:t>The whole is greater than the sum of its parts.</a:t>
            </a:r>
            <a:endParaRPr lang="en-CA" dirty="0"/>
          </a:p>
        </p:txBody>
      </p:sp>
      <p:sp>
        <p:nvSpPr>
          <p:cNvPr id="5" name="TextBox 4"/>
          <p:cNvSpPr txBox="1"/>
          <p:nvPr/>
        </p:nvSpPr>
        <p:spPr>
          <a:xfrm>
            <a:off x="1433850" y="6111917"/>
            <a:ext cx="2630848" cy="369332"/>
          </a:xfrm>
          <a:prstGeom prst="rect">
            <a:avLst/>
          </a:prstGeom>
          <a:noFill/>
        </p:spPr>
        <p:txBody>
          <a:bodyPr wrap="none" rtlCol="0">
            <a:spAutoFit/>
          </a:bodyPr>
          <a:lstStyle/>
          <a:p>
            <a:r>
              <a:rPr lang="en-CA" dirty="0" smtClean="0"/>
              <a:t>Figure-ground perception</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020272" y="1340768"/>
            <a:ext cx="1952625" cy="23336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429000"/>
            <a:ext cx="2021210" cy="20131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3789040"/>
            <a:ext cx="1866900" cy="2009775"/>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6696" y="3962958"/>
            <a:ext cx="1952625" cy="2333625"/>
          </a:xfrm>
          <a:prstGeom prst="rect">
            <a:avLst/>
          </a:prstGeom>
        </p:spPr>
      </p:pic>
    </p:spTree>
    <p:extLst>
      <p:ext uri="{BB962C8B-B14F-4D97-AF65-F5344CB8AC3E}">
        <p14:creationId xmlns:p14="http://schemas.microsoft.com/office/powerpoint/2010/main" val="126635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957" y="2967335"/>
            <a:ext cx="564609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CONTEMPORARY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94290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1920" y="616140"/>
            <a:ext cx="5976664" cy="2862322"/>
          </a:xfrm>
          <a:prstGeom prst="rect">
            <a:avLst/>
          </a:prstGeom>
          <a:noFill/>
        </p:spPr>
        <p:txBody>
          <a:bodyPr wrap="square" rtlCol="0">
            <a:spAutoFit/>
          </a:bodyPr>
          <a:lstStyle/>
          <a:p>
            <a:r>
              <a:rPr lang="en-CA" sz="3600" dirty="0" smtClean="0">
                <a:solidFill>
                  <a:srgbClr val="FFFF00"/>
                </a:solidFill>
              </a:rPr>
              <a:t>Psychoanalytic Psychology</a:t>
            </a:r>
          </a:p>
          <a:p>
            <a:endParaRPr lang="en-CA" sz="3600" dirty="0"/>
          </a:p>
          <a:p>
            <a:r>
              <a:rPr lang="en-CA" sz="3600" dirty="0" smtClean="0"/>
              <a:t>Unconscious motives and conflicts determine human behaviour.</a:t>
            </a:r>
            <a:endParaRPr lang="en-CA" sz="3600" dirty="0"/>
          </a:p>
        </p:txBody>
      </p:sp>
      <p:sp>
        <p:nvSpPr>
          <p:cNvPr id="4" name="TextBox 3"/>
          <p:cNvSpPr txBox="1"/>
          <p:nvPr/>
        </p:nvSpPr>
        <p:spPr>
          <a:xfrm>
            <a:off x="6660232" y="3140968"/>
            <a:ext cx="1641796" cy="646331"/>
          </a:xfrm>
          <a:prstGeom prst="rect">
            <a:avLst/>
          </a:prstGeom>
          <a:noFill/>
        </p:spPr>
        <p:txBody>
          <a:bodyPr wrap="none" rtlCol="0">
            <a:spAutoFit/>
          </a:bodyPr>
          <a:lstStyle/>
          <a:p>
            <a:r>
              <a:rPr lang="en-CA" dirty="0" smtClean="0"/>
              <a:t>Sigmund Freud</a:t>
            </a:r>
          </a:p>
          <a:p>
            <a:r>
              <a:rPr lang="en-CA" dirty="0" smtClean="0"/>
              <a:t>(1856-1939)</a:t>
            </a:r>
            <a:endParaRPr lang="en-CA" dirty="0"/>
          </a:p>
        </p:txBody>
      </p:sp>
      <p:sp>
        <p:nvSpPr>
          <p:cNvPr id="2" name="TextBox 1"/>
          <p:cNvSpPr txBox="1"/>
          <p:nvPr/>
        </p:nvSpPr>
        <p:spPr>
          <a:xfrm>
            <a:off x="3861323" y="6248813"/>
            <a:ext cx="1421351" cy="369332"/>
          </a:xfrm>
          <a:prstGeom prst="rect">
            <a:avLst/>
          </a:prstGeom>
          <a:noFill/>
        </p:spPr>
        <p:txBody>
          <a:bodyPr wrap="none" rtlCol="0">
            <a:spAutoFit/>
          </a:bodyPr>
          <a:lstStyle/>
          <a:p>
            <a:r>
              <a:rPr lang="en-CA" dirty="0" smtClean="0"/>
              <a:t>Freudian Slip</a:t>
            </a:r>
            <a:endParaRPr lang="en-CA" dirty="0"/>
          </a:p>
        </p:txBody>
      </p:sp>
      <p:sp>
        <p:nvSpPr>
          <p:cNvPr id="11" name="TextBox 10"/>
          <p:cNvSpPr txBox="1"/>
          <p:nvPr/>
        </p:nvSpPr>
        <p:spPr>
          <a:xfrm>
            <a:off x="5652120" y="5836622"/>
            <a:ext cx="1747081" cy="369332"/>
          </a:xfrm>
          <a:prstGeom prst="rect">
            <a:avLst/>
          </a:prstGeom>
          <a:noFill/>
        </p:spPr>
        <p:txBody>
          <a:bodyPr wrap="none" rtlCol="0">
            <a:spAutoFit/>
          </a:bodyPr>
          <a:lstStyle/>
          <a:p>
            <a:r>
              <a:rPr lang="en-CA" dirty="0" smtClean="0"/>
              <a:t>Free Association</a:t>
            </a:r>
            <a:endParaRPr lang="en-CA"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2628" y="796826"/>
            <a:ext cx="1549400" cy="19939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570" y="4236998"/>
            <a:ext cx="1872208" cy="1404156"/>
          </a:xfrm>
          <a:prstGeom prst="rect">
            <a:avLst/>
          </a:prstGeom>
        </p:spPr>
      </p:pic>
      <p:sp>
        <p:nvSpPr>
          <p:cNvPr id="14" name="TextBox 13"/>
          <p:cNvSpPr txBox="1"/>
          <p:nvPr/>
        </p:nvSpPr>
        <p:spPr>
          <a:xfrm>
            <a:off x="6300192" y="4509120"/>
            <a:ext cx="1657313" cy="369332"/>
          </a:xfrm>
          <a:prstGeom prst="rect">
            <a:avLst/>
          </a:prstGeom>
          <a:noFill/>
        </p:spPr>
        <p:txBody>
          <a:bodyPr wrap="none" rtlCol="0">
            <a:spAutoFit/>
          </a:bodyPr>
          <a:lstStyle/>
          <a:p>
            <a:r>
              <a:rPr lang="en-CA" dirty="0" smtClean="0"/>
              <a:t>Dream Analysis</a:t>
            </a:r>
            <a:endParaRPr lang="en-CA"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84" y="3640038"/>
            <a:ext cx="3081338" cy="2381250"/>
          </a:xfrm>
          <a:prstGeom prst="rect">
            <a:avLst/>
          </a:prstGeom>
        </p:spPr>
      </p:pic>
      <p:sp>
        <p:nvSpPr>
          <p:cNvPr id="3" name="TextBox 2"/>
          <p:cNvSpPr txBox="1"/>
          <p:nvPr/>
        </p:nvSpPr>
        <p:spPr>
          <a:xfrm>
            <a:off x="6752628" y="5373216"/>
            <a:ext cx="2146485" cy="369332"/>
          </a:xfrm>
          <a:prstGeom prst="rect">
            <a:avLst/>
          </a:prstGeom>
          <a:noFill/>
        </p:spPr>
        <p:txBody>
          <a:bodyPr wrap="none" rtlCol="0">
            <a:spAutoFit/>
          </a:bodyPr>
          <a:lstStyle/>
          <a:p>
            <a:r>
              <a:rPr lang="en-CA" dirty="0" smtClean="0"/>
              <a:t>Intensive Case Study</a:t>
            </a:r>
            <a:endParaRPr lang="en-CA" dirty="0"/>
          </a:p>
        </p:txBody>
      </p:sp>
    </p:spTree>
    <p:extLst>
      <p:ext uri="{BB962C8B-B14F-4D97-AF65-F5344CB8AC3E}">
        <p14:creationId xmlns:p14="http://schemas.microsoft.com/office/powerpoint/2010/main" val="185407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1920" y="616140"/>
            <a:ext cx="5976664" cy="2862322"/>
          </a:xfrm>
          <a:prstGeom prst="rect">
            <a:avLst/>
          </a:prstGeom>
          <a:noFill/>
        </p:spPr>
        <p:txBody>
          <a:bodyPr wrap="square" rtlCol="0">
            <a:spAutoFit/>
          </a:bodyPr>
          <a:lstStyle/>
          <a:p>
            <a:r>
              <a:rPr lang="en-CA" sz="3600" dirty="0" smtClean="0">
                <a:solidFill>
                  <a:srgbClr val="FFFF00"/>
                </a:solidFill>
              </a:rPr>
              <a:t>Psychoanalytic Psychology</a:t>
            </a:r>
          </a:p>
          <a:p>
            <a:endParaRPr lang="en-CA" sz="3600" dirty="0"/>
          </a:p>
          <a:p>
            <a:r>
              <a:rPr lang="en-CA" sz="3600" dirty="0" smtClean="0"/>
              <a:t>Unconscious motives and conflicts determine human behaviour.</a:t>
            </a:r>
            <a:endParaRPr lang="en-CA" sz="3600" dirty="0"/>
          </a:p>
        </p:txBody>
      </p:sp>
      <p:sp>
        <p:nvSpPr>
          <p:cNvPr id="4" name="TextBox 3"/>
          <p:cNvSpPr txBox="1"/>
          <p:nvPr/>
        </p:nvSpPr>
        <p:spPr>
          <a:xfrm>
            <a:off x="6660232" y="3140968"/>
            <a:ext cx="1275286" cy="646331"/>
          </a:xfrm>
          <a:prstGeom prst="rect">
            <a:avLst/>
          </a:prstGeom>
          <a:noFill/>
        </p:spPr>
        <p:txBody>
          <a:bodyPr wrap="none" rtlCol="0">
            <a:spAutoFit/>
          </a:bodyPr>
          <a:lstStyle/>
          <a:p>
            <a:r>
              <a:rPr lang="en-CA" dirty="0" smtClean="0"/>
              <a:t>Carl Jung</a:t>
            </a:r>
          </a:p>
          <a:p>
            <a:r>
              <a:rPr lang="en-CA" dirty="0" smtClean="0"/>
              <a:t>(1875-1961)</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049" y="616140"/>
            <a:ext cx="1682635" cy="2452820"/>
          </a:xfrm>
          <a:prstGeom prst="rect">
            <a:avLst/>
          </a:prstGeom>
        </p:spPr>
      </p:pic>
      <p:sp>
        <p:nvSpPr>
          <p:cNvPr id="5" name="TextBox 4"/>
          <p:cNvSpPr txBox="1"/>
          <p:nvPr/>
        </p:nvSpPr>
        <p:spPr>
          <a:xfrm>
            <a:off x="683568" y="4149080"/>
            <a:ext cx="3577326" cy="523220"/>
          </a:xfrm>
          <a:prstGeom prst="rect">
            <a:avLst/>
          </a:prstGeom>
          <a:noFill/>
        </p:spPr>
        <p:txBody>
          <a:bodyPr wrap="none" rtlCol="0">
            <a:spAutoFit/>
          </a:bodyPr>
          <a:lstStyle/>
          <a:p>
            <a:r>
              <a:rPr lang="en-CA" sz="2800" dirty="0" smtClean="0">
                <a:solidFill>
                  <a:srgbClr val="FFFF00"/>
                </a:solidFill>
              </a:rPr>
              <a:t>Collective Unconscious</a:t>
            </a:r>
            <a:endParaRPr lang="en-CA" sz="2800" dirty="0">
              <a:solidFill>
                <a:srgbClr val="FFFF00"/>
              </a:solidFill>
            </a:endParaRPr>
          </a:p>
        </p:txBody>
      </p:sp>
      <p:sp>
        <p:nvSpPr>
          <p:cNvPr id="7" name="TextBox 6"/>
          <p:cNvSpPr txBox="1"/>
          <p:nvPr/>
        </p:nvSpPr>
        <p:spPr>
          <a:xfrm>
            <a:off x="3300252" y="4869160"/>
            <a:ext cx="3528392" cy="1446550"/>
          </a:xfrm>
          <a:prstGeom prst="rect">
            <a:avLst/>
          </a:prstGeom>
          <a:noFill/>
        </p:spPr>
        <p:txBody>
          <a:bodyPr wrap="square" rtlCol="0">
            <a:spAutoFit/>
          </a:bodyPr>
          <a:lstStyle/>
          <a:p>
            <a:r>
              <a:rPr lang="en-CA" sz="2800" dirty="0" smtClean="0">
                <a:solidFill>
                  <a:srgbClr val="FFFF00"/>
                </a:solidFill>
              </a:rPr>
              <a:t>Archetypes</a:t>
            </a:r>
          </a:p>
          <a:p>
            <a:r>
              <a:rPr lang="en-CA" sz="2000" dirty="0" smtClean="0"/>
              <a:t>(Self, Shadow, Anima, Animus, Persona)</a:t>
            </a:r>
          </a:p>
          <a:p>
            <a:r>
              <a:rPr lang="en-CA" sz="2000" dirty="0"/>
              <a:t>(</a:t>
            </a:r>
            <a:r>
              <a:rPr lang="en-CA" sz="2000" dirty="0" smtClean="0"/>
              <a:t>wise old man, mother, hero)</a:t>
            </a:r>
            <a:endParaRPr lang="en-CA" sz="2000" dirty="0"/>
          </a:p>
        </p:txBody>
      </p:sp>
    </p:spTree>
    <p:extLst>
      <p:ext uri="{BB962C8B-B14F-4D97-AF65-F5344CB8AC3E}">
        <p14:creationId xmlns:p14="http://schemas.microsoft.com/office/powerpoint/2010/main" val="324763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1920" y="616140"/>
            <a:ext cx="5976664" cy="2862322"/>
          </a:xfrm>
          <a:prstGeom prst="rect">
            <a:avLst/>
          </a:prstGeom>
          <a:noFill/>
        </p:spPr>
        <p:txBody>
          <a:bodyPr wrap="square" rtlCol="0">
            <a:spAutoFit/>
          </a:bodyPr>
          <a:lstStyle/>
          <a:p>
            <a:r>
              <a:rPr lang="en-CA" sz="3600" dirty="0" smtClean="0">
                <a:solidFill>
                  <a:srgbClr val="FFFF00"/>
                </a:solidFill>
              </a:rPr>
              <a:t>Psychoanalytic Psychology</a:t>
            </a:r>
          </a:p>
          <a:p>
            <a:endParaRPr lang="en-CA" sz="3600" dirty="0"/>
          </a:p>
          <a:p>
            <a:r>
              <a:rPr lang="en-CA" sz="3600" dirty="0" smtClean="0"/>
              <a:t>Unconscious motives and conflicts determine human behaviour.</a:t>
            </a:r>
            <a:endParaRPr lang="en-CA" sz="3600" dirty="0"/>
          </a:p>
        </p:txBody>
      </p:sp>
      <p:sp>
        <p:nvSpPr>
          <p:cNvPr id="4" name="TextBox 3"/>
          <p:cNvSpPr txBox="1"/>
          <p:nvPr/>
        </p:nvSpPr>
        <p:spPr>
          <a:xfrm>
            <a:off x="6660232" y="3140968"/>
            <a:ext cx="1323889" cy="646331"/>
          </a:xfrm>
          <a:prstGeom prst="rect">
            <a:avLst/>
          </a:prstGeom>
          <a:noFill/>
        </p:spPr>
        <p:txBody>
          <a:bodyPr wrap="none" rtlCol="0">
            <a:spAutoFit/>
          </a:bodyPr>
          <a:lstStyle/>
          <a:p>
            <a:r>
              <a:rPr lang="en-CA" dirty="0" smtClean="0"/>
              <a:t>Alfred Alder</a:t>
            </a:r>
          </a:p>
          <a:p>
            <a:r>
              <a:rPr lang="en-CA" dirty="0" smtClean="0"/>
              <a:t>(1870-1937)</a:t>
            </a:r>
            <a:endParaRPr lang="en-CA" dirty="0"/>
          </a:p>
        </p:txBody>
      </p:sp>
      <p:sp>
        <p:nvSpPr>
          <p:cNvPr id="5" name="TextBox 4"/>
          <p:cNvSpPr txBox="1"/>
          <p:nvPr/>
        </p:nvSpPr>
        <p:spPr>
          <a:xfrm>
            <a:off x="683568" y="4149080"/>
            <a:ext cx="3022366" cy="523220"/>
          </a:xfrm>
          <a:prstGeom prst="rect">
            <a:avLst/>
          </a:prstGeom>
          <a:noFill/>
        </p:spPr>
        <p:txBody>
          <a:bodyPr wrap="none" rtlCol="0">
            <a:spAutoFit/>
          </a:bodyPr>
          <a:lstStyle/>
          <a:p>
            <a:r>
              <a:rPr lang="en-CA" sz="2800" dirty="0" smtClean="0">
                <a:solidFill>
                  <a:srgbClr val="FFFF00"/>
                </a:solidFill>
              </a:rPr>
              <a:t>Inferiority Complex</a:t>
            </a:r>
            <a:endParaRPr lang="en-CA" sz="2800" dirty="0">
              <a:solidFill>
                <a:srgbClr val="FFFF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2068" y="533984"/>
            <a:ext cx="1631614" cy="2353290"/>
          </a:xfrm>
          <a:prstGeom prst="rect">
            <a:avLst/>
          </a:prstGeom>
        </p:spPr>
      </p:pic>
    </p:spTree>
    <p:extLst>
      <p:ext uri="{BB962C8B-B14F-4D97-AF65-F5344CB8AC3E}">
        <p14:creationId xmlns:p14="http://schemas.microsoft.com/office/powerpoint/2010/main" val="394150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268760"/>
            <a:ext cx="6120680" cy="4154984"/>
          </a:xfrm>
          <a:prstGeom prst="rect">
            <a:avLst/>
          </a:prstGeom>
          <a:noFill/>
        </p:spPr>
        <p:txBody>
          <a:bodyPr wrap="square" rtlCol="0">
            <a:spAutoFit/>
          </a:bodyPr>
          <a:lstStyle/>
          <a:p>
            <a:r>
              <a:rPr lang="en-CA" sz="4000" dirty="0" smtClean="0"/>
              <a:t>Psychology can help us</a:t>
            </a:r>
          </a:p>
          <a:p>
            <a:pPr marL="457200" indent="-457200">
              <a:buFont typeface="Arial" pitchFamily="34" charset="0"/>
              <a:buChar char="•"/>
            </a:pPr>
            <a:r>
              <a:rPr lang="en-CA" sz="2800" dirty="0" smtClean="0"/>
              <a:t>understand our own behavior</a:t>
            </a:r>
          </a:p>
          <a:p>
            <a:pPr marL="457200" indent="-457200">
              <a:buFont typeface="Arial" pitchFamily="34" charset="0"/>
              <a:buChar char="•"/>
            </a:pPr>
            <a:r>
              <a:rPr lang="en-CA" sz="2800" dirty="0" smtClean="0"/>
              <a:t>understand social dynamics</a:t>
            </a:r>
          </a:p>
          <a:p>
            <a:pPr marL="457200" indent="-457200">
              <a:buFont typeface="Arial" pitchFamily="34" charset="0"/>
              <a:buChar char="•"/>
            </a:pPr>
            <a:r>
              <a:rPr lang="en-CA" sz="2800" dirty="0" smtClean="0"/>
              <a:t>understand we aren’t alone in our feelings</a:t>
            </a:r>
          </a:p>
          <a:p>
            <a:pPr marL="457200" indent="-457200">
              <a:buFont typeface="Arial" pitchFamily="34" charset="0"/>
              <a:buChar char="•"/>
            </a:pPr>
            <a:r>
              <a:rPr lang="en-CA" sz="2800" dirty="0" smtClean="0"/>
              <a:t>understand how to train / use incentives</a:t>
            </a:r>
          </a:p>
          <a:p>
            <a:pPr marL="457200" indent="-457200">
              <a:buFont typeface="Arial" pitchFamily="34" charset="0"/>
              <a:buChar char="•"/>
            </a:pPr>
            <a:r>
              <a:rPr lang="en-CA" sz="2800" dirty="0" smtClean="0"/>
              <a:t>understand how we learn / use memory tools…</a:t>
            </a:r>
          </a:p>
        </p:txBody>
      </p:sp>
    </p:spTree>
    <p:extLst>
      <p:ext uri="{BB962C8B-B14F-4D97-AF65-F5344CB8AC3E}">
        <p14:creationId xmlns:p14="http://schemas.microsoft.com/office/powerpoint/2010/main" val="415520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71800" y="594971"/>
            <a:ext cx="5976664" cy="2862322"/>
          </a:xfrm>
          <a:prstGeom prst="rect">
            <a:avLst/>
          </a:prstGeom>
          <a:noFill/>
        </p:spPr>
        <p:txBody>
          <a:bodyPr wrap="square" rtlCol="0">
            <a:spAutoFit/>
          </a:bodyPr>
          <a:lstStyle/>
          <a:p>
            <a:r>
              <a:rPr lang="en-CA" sz="3600" dirty="0" smtClean="0">
                <a:solidFill>
                  <a:srgbClr val="FFFF00"/>
                </a:solidFill>
              </a:rPr>
              <a:t>Behavioural Psychology</a:t>
            </a:r>
          </a:p>
          <a:p>
            <a:endParaRPr lang="en-CA" sz="3600" dirty="0"/>
          </a:p>
          <a:p>
            <a:r>
              <a:rPr lang="en-CA" sz="3600" dirty="0" smtClean="0"/>
              <a:t>Behavior is learned or modified in response to the environment.</a:t>
            </a:r>
            <a:endParaRPr lang="en-CA" sz="3600" dirty="0"/>
          </a:p>
        </p:txBody>
      </p:sp>
      <p:sp>
        <p:nvSpPr>
          <p:cNvPr id="4" name="TextBox 3"/>
          <p:cNvSpPr txBox="1"/>
          <p:nvPr/>
        </p:nvSpPr>
        <p:spPr>
          <a:xfrm>
            <a:off x="714191" y="3284984"/>
            <a:ext cx="1314784" cy="646331"/>
          </a:xfrm>
          <a:prstGeom prst="rect">
            <a:avLst/>
          </a:prstGeom>
          <a:noFill/>
        </p:spPr>
        <p:txBody>
          <a:bodyPr wrap="none" rtlCol="0">
            <a:spAutoFit/>
          </a:bodyPr>
          <a:lstStyle/>
          <a:p>
            <a:r>
              <a:rPr lang="en-CA" dirty="0" smtClean="0"/>
              <a:t>Ivan Pavlov</a:t>
            </a:r>
          </a:p>
          <a:p>
            <a:r>
              <a:rPr lang="en-CA" dirty="0" smtClean="0"/>
              <a:t>(1849-1936)</a:t>
            </a:r>
            <a:endParaRPr lang="en-CA" dirty="0"/>
          </a:p>
        </p:txBody>
      </p:sp>
      <p:sp>
        <p:nvSpPr>
          <p:cNvPr id="3" name="TextBox 2"/>
          <p:cNvSpPr txBox="1"/>
          <p:nvPr/>
        </p:nvSpPr>
        <p:spPr>
          <a:xfrm>
            <a:off x="2267744" y="4454781"/>
            <a:ext cx="2103461" cy="954107"/>
          </a:xfrm>
          <a:prstGeom prst="rect">
            <a:avLst/>
          </a:prstGeom>
          <a:noFill/>
        </p:spPr>
        <p:txBody>
          <a:bodyPr wrap="none" rtlCol="0">
            <a:spAutoFit/>
          </a:bodyPr>
          <a:lstStyle/>
          <a:p>
            <a:r>
              <a:rPr lang="en-CA" sz="2800" dirty="0" smtClean="0">
                <a:solidFill>
                  <a:srgbClr val="FFFF00"/>
                </a:solidFill>
              </a:rPr>
              <a:t>Classical</a:t>
            </a:r>
          </a:p>
          <a:p>
            <a:r>
              <a:rPr lang="en-CA" sz="2800" dirty="0" smtClean="0">
                <a:solidFill>
                  <a:srgbClr val="FFFF00"/>
                </a:solidFill>
              </a:rPr>
              <a:t>Conditioning</a:t>
            </a:r>
            <a:endParaRPr lang="en-CA" sz="2800" dirty="0">
              <a:solidFill>
                <a:srgbClr val="FFFF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84596"/>
            <a:ext cx="1757040" cy="247582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5" y="3626938"/>
            <a:ext cx="3613561" cy="2609794"/>
          </a:xfrm>
          <a:prstGeom prst="rect">
            <a:avLst/>
          </a:prstGeom>
        </p:spPr>
      </p:pic>
    </p:spTree>
    <p:extLst>
      <p:ext uri="{BB962C8B-B14F-4D97-AF65-F5344CB8AC3E}">
        <p14:creationId xmlns:p14="http://schemas.microsoft.com/office/powerpoint/2010/main" val="2188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66508" y="636945"/>
            <a:ext cx="5976664" cy="2862322"/>
          </a:xfrm>
          <a:prstGeom prst="rect">
            <a:avLst/>
          </a:prstGeom>
          <a:noFill/>
        </p:spPr>
        <p:txBody>
          <a:bodyPr wrap="square" rtlCol="0">
            <a:spAutoFit/>
          </a:bodyPr>
          <a:lstStyle/>
          <a:p>
            <a:r>
              <a:rPr lang="en-CA" sz="3600" dirty="0" smtClean="0">
                <a:solidFill>
                  <a:srgbClr val="FFFF00"/>
                </a:solidFill>
              </a:rPr>
              <a:t>Behavioural Psychology</a:t>
            </a:r>
          </a:p>
          <a:p>
            <a:endParaRPr lang="en-CA" sz="3600" dirty="0" smtClean="0"/>
          </a:p>
          <a:p>
            <a:r>
              <a:rPr lang="en-CA" sz="3600" dirty="0"/>
              <a:t>Behavior is learned or modified in response to the environment</a:t>
            </a:r>
            <a:r>
              <a:rPr lang="en-CA" sz="3600" dirty="0" smtClean="0"/>
              <a:t>.</a:t>
            </a:r>
            <a:endParaRPr lang="en-CA" sz="3600" dirty="0"/>
          </a:p>
        </p:txBody>
      </p:sp>
      <p:sp>
        <p:nvSpPr>
          <p:cNvPr id="4" name="TextBox 3"/>
          <p:cNvSpPr txBox="1"/>
          <p:nvPr/>
        </p:nvSpPr>
        <p:spPr>
          <a:xfrm>
            <a:off x="684850" y="2852936"/>
            <a:ext cx="1456296" cy="646331"/>
          </a:xfrm>
          <a:prstGeom prst="rect">
            <a:avLst/>
          </a:prstGeom>
          <a:noFill/>
        </p:spPr>
        <p:txBody>
          <a:bodyPr wrap="none" rtlCol="0">
            <a:spAutoFit/>
          </a:bodyPr>
          <a:lstStyle/>
          <a:p>
            <a:r>
              <a:rPr lang="en-CA" dirty="0" smtClean="0"/>
              <a:t>John  Watson</a:t>
            </a:r>
          </a:p>
          <a:p>
            <a:r>
              <a:rPr lang="en-CA" dirty="0" smtClean="0"/>
              <a:t>(1878-1958)</a:t>
            </a:r>
            <a:endParaRPr lang="en-CA" dirty="0"/>
          </a:p>
        </p:txBody>
      </p:sp>
      <p:sp>
        <p:nvSpPr>
          <p:cNvPr id="11" name="TextBox 10"/>
          <p:cNvSpPr txBox="1"/>
          <p:nvPr/>
        </p:nvSpPr>
        <p:spPr>
          <a:xfrm>
            <a:off x="5652120" y="5836622"/>
            <a:ext cx="1449371" cy="400110"/>
          </a:xfrm>
          <a:prstGeom prst="rect">
            <a:avLst/>
          </a:prstGeom>
          <a:noFill/>
        </p:spPr>
        <p:txBody>
          <a:bodyPr wrap="none" rtlCol="0">
            <a:spAutoFit/>
          </a:bodyPr>
          <a:lstStyle/>
          <a:p>
            <a:r>
              <a:rPr lang="en-CA" sz="2000" dirty="0" smtClean="0">
                <a:hlinkClick r:id="rId2"/>
              </a:rPr>
              <a:t>Little Albert</a:t>
            </a:r>
            <a:endParaRPr lang="en-CA" sz="2000" dirty="0"/>
          </a:p>
        </p:txBody>
      </p:sp>
      <p:sp>
        <p:nvSpPr>
          <p:cNvPr id="3" name="TextBox 2"/>
          <p:cNvSpPr txBox="1"/>
          <p:nvPr/>
        </p:nvSpPr>
        <p:spPr>
          <a:xfrm>
            <a:off x="2771800" y="5301208"/>
            <a:ext cx="2103461" cy="523220"/>
          </a:xfrm>
          <a:prstGeom prst="rect">
            <a:avLst/>
          </a:prstGeom>
          <a:noFill/>
        </p:spPr>
        <p:txBody>
          <a:bodyPr wrap="none" rtlCol="0">
            <a:spAutoFit/>
          </a:bodyPr>
          <a:lstStyle/>
          <a:p>
            <a:r>
              <a:rPr lang="en-CA" sz="2800" dirty="0" smtClean="0">
                <a:solidFill>
                  <a:srgbClr val="FFFF00"/>
                </a:solidFill>
              </a:rPr>
              <a:t>Conditioning</a:t>
            </a:r>
            <a:endParaRPr lang="en-CA" sz="2800" dirty="0">
              <a:solidFill>
                <a:srgbClr val="FFFF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764704"/>
            <a:ext cx="2466975" cy="18478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257" y="4100403"/>
            <a:ext cx="2647950" cy="1724025"/>
          </a:xfrm>
          <a:prstGeom prst="rect">
            <a:avLst/>
          </a:prstGeom>
        </p:spPr>
      </p:pic>
      <p:sp>
        <p:nvSpPr>
          <p:cNvPr id="10" name="TextBox 9"/>
          <p:cNvSpPr txBox="1"/>
          <p:nvPr/>
        </p:nvSpPr>
        <p:spPr>
          <a:xfrm>
            <a:off x="467544" y="4100403"/>
            <a:ext cx="3888432" cy="1477328"/>
          </a:xfrm>
          <a:prstGeom prst="rect">
            <a:avLst/>
          </a:prstGeom>
          <a:noFill/>
        </p:spPr>
        <p:txBody>
          <a:bodyPr wrap="square" rtlCol="0">
            <a:spAutoFit/>
          </a:bodyPr>
          <a:lstStyle/>
          <a:p>
            <a:r>
              <a:rPr lang="en-CA" sz="2400" dirty="0"/>
              <a:t>Only observable behaviour (not the unconscious) should be studied.</a:t>
            </a:r>
          </a:p>
          <a:p>
            <a:endParaRPr lang="en-CA" dirty="0"/>
          </a:p>
        </p:txBody>
      </p:sp>
    </p:spTree>
    <p:extLst>
      <p:ext uri="{BB962C8B-B14F-4D97-AF65-F5344CB8AC3E}">
        <p14:creationId xmlns:p14="http://schemas.microsoft.com/office/powerpoint/2010/main" val="94247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71800" y="594971"/>
            <a:ext cx="5976664" cy="2862322"/>
          </a:xfrm>
          <a:prstGeom prst="rect">
            <a:avLst/>
          </a:prstGeom>
          <a:noFill/>
        </p:spPr>
        <p:txBody>
          <a:bodyPr wrap="square" rtlCol="0">
            <a:spAutoFit/>
          </a:bodyPr>
          <a:lstStyle/>
          <a:p>
            <a:r>
              <a:rPr lang="en-CA" sz="3600" dirty="0" smtClean="0">
                <a:solidFill>
                  <a:srgbClr val="FFFF00"/>
                </a:solidFill>
              </a:rPr>
              <a:t>Behavioural Psychology</a:t>
            </a:r>
          </a:p>
          <a:p>
            <a:endParaRPr lang="en-CA" sz="3600" dirty="0"/>
          </a:p>
          <a:p>
            <a:r>
              <a:rPr lang="en-CA" sz="3600" dirty="0" smtClean="0"/>
              <a:t>Behavior is learned or modified in response to the environment.</a:t>
            </a:r>
            <a:endParaRPr lang="en-CA" sz="3600" dirty="0"/>
          </a:p>
        </p:txBody>
      </p:sp>
      <p:sp>
        <p:nvSpPr>
          <p:cNvPr id="4" name="TextBox 3"/>
          <p:cNvSpPr txBox="1"/>
          <p:nvPr/>
        </p:nvSpPr>
        <p:spPr>
          <a:xfrm>
            <a:off x="714191" y="3284984"/>
            <a:ext cx="1329210" cy="646331"/>
          </a:xfrm>
          <a:prstGeom prst="rect">
            <a:avLst/>
          </a:prstGeom>
          <a:noFill/>
        </p:spPr>
        <p:txBody>
          <a:bodyPr wrap="none" rtlCol="0">
            <a:spAutoFit/>
          </a:bodyPr>
          <a:lstStyle/>
          <a:p>
            <a:r>
              <a:rPr lang="en-CA" dirty="0" smtClean="0"/>
              <a:t>B F Skinner</a:t>
            </a:r>
          </a:p>
          <a:p>
            <a:r>
              <a:rPr lang="en-CA" dirty="0" smtClean="0"/>
              <a:t>(1904-1990)</a:t>
            </a:r>
            <a:endParaRPr lang="en-CA" dirty="0"/>
          </a:p>
        </p:txBody>
      </p:sp>
      <p:sp>
        <p:nvSpPr>
          <p:cNvPr id="3" name="TextBox 2"/>
          <p:cNvSpPr txBox="1"/>
          <p:nvPr/>
        </p:nvSpPr>
        <p:spPr>
          <a:xfrm>
            <a:off x="231126" y="4191545"/>
            <a:ext cx="2103461" cy="954107"/>
          </a:xfrm>
          <a:prstGeom prst="rect">
            <a:avLst/>
          </a:prstGeom>
          <a:noFill/>
        </p:spPr>
        <p:txBody>
          <a:bodyPr wrap="none" rtlCol="0">
            <a:spAutoFit/>
          </a:bodyPr>
          <a:lstStyle/>
          <a:p>
            <a:r>
              <a:rPr lang="en-CA" sz="2800" dirty="0" smtClean="0">
                <a:solidFill>
                  <a:srgbClr val="FFFF00"/>
                </a:solidFill>
              </a:rPr>
              <a:t>Operant</a:t>
            </a:r>
          </a:p>
          <a:p>
            <a:r>
              <a:rPr lang="en-CA" sz="2800" dirty="0" smtClean="0">
                <a:solidFill>
                  <a:srgbClr val="FFFF00"/>
                </a:solidFill>
              </a:rPr>
              <a:t>Conditioning</a:t>
            </a:r>
            <a:endParaRPr lang="en-CA" sz="2800" dirty="0">
              <a:solidFill>
                <a:srgbClr val="FFFF00"/>
              </a:solidFill>
            </a:endParaRPr>
          </a:p>
        </p:txBody>
      </p:sp>
      <p:sp>
        <p:nvSpPr>
          <p:cNvPr id="5" name="TextBox 4"/>
          <p:cNvSpPr txBox="1"/>
          <p:nvPr/>
        </p:nvSpPr>
        <p:spPr>
          <a:xfrm>
            <a:off x="486614" y="5502423"/>
            <a:ext cx="3075009" cy="830997"/>
          </a:xfrm>
          <a:prstGeom prst="rect">
            <a:avLst/>
          </a:prstGeom>
          <a:noFill/>
        </p:spPr>
        <p:txBody>
          <a:bodyPr wrap="none" rtlCol="0">
            <a:spAutoFit/>
          </a:bodyPr>
          <a:lstStyle/>
          <a:p>
            <a:r>
              <a:rPr lang="en-CA" sz="2800" dirty="0" smtClean="0">
                <a:solidFill>
                  <a:srgbClr val="FFFF00"/>
                </a:solidFill>
              </a:rPr>
              <a:t>Reinforcement</a:t>
            </a:r>
          </a:p>
          <a:p>
            <a:r>
              <a:rPr lang="en-CA" sz="2000" dirty="0" smtClean="0">
                <a:solidFill>
                  <a:srgbClr val="FFFF00"/>
                </a:solidFill>
              </a:rPr>
              <a:t>Contingencies      Schedules</a:t>
            </a:r>
            <a:endParaRPr lang="en-CA" sz="20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614" y="980728"/>
            <a:ext cx="1781129" cy="195114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3632101"/>
            <a:ext cx="2819400" cy="16192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2954098"/>
            <a:ext cx="2352675" cy="17145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4671" y="5251351"/>
            <a:ext cx="2058654" cy="1539873"/>
          </a:xfrm>
          <a:prstGeom prst="rect">
            <a:avLst/>
          </a:prstGeom>
        </p:spPr>
      </p:pic>
      <p:sp>
        <p:nvSpPr>
          <p:cNvPr id="12" name="TextBox 11"/>
          <p:cNvSpPr txBox="1"/>
          <p:nvPr/>
        </p:nvSpPr>
        <p:spPr>
          <a:xfrm>
            <a:off x="4499992" y="5733256"/>
            <a:ext cx="1702710" cy="461665"/>
          </a:xfrm>
          <a:prstGeom prst="rect">
            <a:avLst/>
          </a:prstGeom>
          <a:noFill/>
        </p:spPr>
        <p:txBody>
          <a:bodyPr wrap="none" rtlCol="0">
            <a:spAutoFit/>
          </a:bodyPr>
          <a:lstStyle/>
          <a:p>
            <a:r>
              <a:rPr lang="en-CA" sz="2400" dirty="0" smtClean="0"/>
              <a:t>Skinner Box</a:t>
            </a:r>
            <a:endParaRPr lang="en-CA" sz="2400" dirty="0"/>
          </a:p>
        </p:txBody>
      </p:sp>
      <p:sp>
        <p:nvSpPr>
          <p:cNvPr id="13" name="TextBox 12"/>
          <p:cNvSpPr txBox="1"/>
          <p:nvPr/>
        </p:nvSpPr>
        <p:spPr>
          <a:xfrm>
            <a:off x="2915816" y="6387565"/>
            <a:ext cx="1348446" cy="369332"/>
          </a:xfrm>
          <a:prstGeom prst="rect">
            <a:avLst/>
          </a:prstGeom>
          <a:noFill/>
        </p:spPr>
        <p:txBody>
          <a:bodyPr wrap="none" rtlCol="0">
            <a:spAutoFit/>
          </a:bodyPr>
          <a:lstStyle/>
          <a:p>
            <a:r>
              <a:rPr lang="en-CA" i="1" dirty="0" smtClean="0"/>
              <a:t>Walden Two</a:t>
            </a:r>
            <a:endParaRPr lang="en-CA" i="1" dirty="0"/>
          </a:p>
        </p:txBody>
      </p:sp>
    </p:spTree>
    <p:extLst>
      <p:ext uri="{BB962C8B-B14F-4D97-AF65-F5344CB8AC3E}">
        <p14:creationId xmlns:p14="http://schemas.microsoft.com/office/powerpoint/2010/main" val="37696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88998" y="404664"/>
            <a:ext cx="5976664" cy="2308324"/>
          </a:xfrm>
          <a:prstGeom prst="rect">
            <a:avLst/>
          </a:prstGeom>
          <a:noFill/>
        </p:spPr>
        <p:txBody>
          <a:bodyPr wrap="square" rtlCol="0">
            <a:spAutoFit/>
          </a:bodyPr>
          <a:lstStyle/>
          <a:p>
            <a:r>
              <a:rPr lang="en-CA" sz="3600" dirty="0" smtClean="0">
                <a:solidFill>
                  <a:srgbClr val="FFFF00"/>
                </a:solidFill>
              </a:rPr>
              <a:t>Humanistic Psychology</a:t>
            </a:r>
          </a:p>
          <a:p>
            <a:endParaRPr lang="en-CA" sz="3600" dirty="0"/>
          </a:p>
          <a:p>
            <a:r>
              <a:rPr lang="en-CA" sz="3600" dirty="0" smtClean="0"/>
              <a:t>Human behavior is self-directed.</a:t>
            </a:r>
            <a:endParaRPr lang="en-CA" sz="3600" dirty="0"/>
          </a:p>
        </p:txBody>
      </p:sp>
      <p:sp>
        <p:nvSpPr>
          <p:cNvPr id="4" name="TextBox 3"/>
          <p:cNvSpPr txBox="1"/>
          <p:nvPr/>
        </p:nvSpPr>
        <p:spPr>
          <a:xfrm>
            <a:off x="714191" y="3284984"/>
            <a:ext cx="1619354" cy="646331"/>
          </a:xfrm>
          <a:prstGeom prst="rect">
            <a:avLst/>
          </a:prstGeom>
          <a:noFill/>
        </p:spPr>
        <p:txBody>
          <a:bodyPr wrap="none" rtlCol="0">
            <a:spAutoFit/>
          </a:bodyPr>
          <a:lstStyle/>
          <a:p>
            <a:r>
              <a:rPr lang="en-CA" dirty="0" smtClean="0"/>
              <a:t>Abram Maslow</a:t>
            </a:r>
          </a:p>
          <a:p>
            <a:r>
              <a:rPr lang="en-CA" dirty="0" smtClean="0"/>
              <a:t>(1908-1970)</a:t>
            </a:r>
            <a:endParaRPr lang="en-CA" dirty="0"/>
          </a:p>
        </p:txBody>
      </p:sp>
      <p:sp>
        <p:nvSpPr>
          <p:cNvPr id="3" name="TextBox 2"/>
          <p:cNvSpPr txBox="1"/>
          <p:nvPr/>
        </p:nvSpPr>
        <p:spPr>
          <a:xfrm>
            <a:off x="5148064" y="2787311"/>
            <a:ext cx="2897203" cy="523220"/>
          </a:xfrm>
          <a:prstGeom prst="rect">
            <a:avLst/>
          </a:prstGeom>
          <a:noFill/>
        </p:spPr>
        <p:txBody>
          <a:bodyPr wrap="none" rtlCol="0">
            <a:spAutoFit/>
          </a:bodyPr>
          <a:lstStyle/>
          <a:p>
            <a:r>
              <a:rPr lang="en-CA" sz="2800" dirty="0" smtClean="0">
                <a:solidFill>
                  <a:srgbClr val="FFFF00"/>
                </a:solidFill>
              </a:rPr>
              <a:t>Self- Actualization</a:t>
            </a:r>
            <a:endParaRPr lang="en-CA" sz="2800" dirty="0">
              <a:solidFill>
                <a:srgbClr val="FFFF00"/>
              </a:solidFill>
            </a:endParaRPr>
          </a:p>
        </p:txBody>
      </p:sp>
      <p:sp>
        <p:nvSpPr>
          <p:cNvPr id="5" name="TextBox 4"/>
          <p:cNvSpPr txBox="1"/>
          <p:nvPr/>
        </p:nvSpPr>
        <p:spPr>
          <a:xfrm>
            <a:off x="825760" y="5502965"/>
            <a:ext cx="3015569" cy="523220"/>
          </a:xfrm>
          <a:prstGeom prst="rect">
            <a:avLst/>
          </a:prstGeom>
          <a:noFill/>
        </p:spPr>
        <p:txBody>
          <a:bodyPr wrap="none" rtlCol="0">
            <a:spAutoFit/>
          </a:bodyPr>
          <a:lstStyle/>
          <a:p>
            <a:r>
              <a:rPr lang="en-CA" sz="2800" dirty="0" smtClean="0">
                <a:solidFill>
                  <a:srgbClr val="FFFF00"/>
                </a:solidFill>
              </a:rPr>
              <a:t>Hierarchy of Needs</a:t>
            </a:r>
            <a:endParaRPr lang="en-CA" sz="2000" dirty="0">
              <a:solidFill>
                <a:srgbClr val="FFFF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955" y="764704"/>
            <a:ext cx="1739826" cy="22119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926767"/>
            <a:ext cx="3222046" cy="2819290"/>
          </a:xfrm>
          <a:prstGeom prst="rect">
            <a:avLst/>
          </a:prstGeom>
        </p:spPr>
      </p:pic>
    </p:spTree>
    <p:extLst>
      <p:ext uri="{BB962C8B-B14F-4D97-AF65-F5344CB8AC3E}">
        <p14:creationId xmlns:p14="http://schemas.microsoft.com/office/powerpoint/2010/main" val="195982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9751" y="404664"/>
            <a:ext cx="5976664" cy="2308324"/>
          </a:xfrm>
          <a:prstGeom prst="rect">
            <a:avLst/>
          </a:prstGeom>
          <a:noFill/>
        </p:spPr>
        <p:txBody>
          <a:bodyPr wrap="square" rtlCol="0">
            <a:spAutoFit/>
          </a:bodyPr>
          <a:lstStyle/>
          <a:p>
            <a:r>
              <a:rPr lang="en-CA" sz="3600" dirty="0" smtClean="0">
                <a:solidFill>
                  <a:srgbClr val="FFFF00"/>
                </a:solidFill>
              </a:rPr>
              <a:t>Humanistic Psychology</a:t>
            </a:r>
          </a:p>
          <a:p>
            <a:endParaRPr lang="en-CA" sz="3600" dirty="0"/>
          </a:p>
          <a:p>
            <a:r>
              <a:rPr lang="en-CA" sz="3600" dirty="0" smtClean="0"/>
              <a:t>Human behavior is self-directed.</a:t>
            </a:r>
            <a:endParaRPr lang="en-CA" sz="3600" dirty="0"/>
          </a:p>
        </p:txBody>
      </p:sp>
      <p:sp>
        <p:nvSpPr>
          <p:cNvPr id="4" name="TextBox 3"/>
          <p:cNvSpPr txBox="1"/>
          <p:nvPr/>
        </p:nvSpPr>
        <p:spPr>
          <a:xfrm>
            <a:off x="714191" y="3284984"/>
            <a:ext cx="1298882" cy="646331"/>
          </a:xfrm>
          <a:prstGeom prst="rect">
            <a:avLst/>
          </a:prstGeom>
          <a:noFill/>
        </p:spPr>
        <p:txBody>
          <a:bodyPr wrap="none" rtlCol="0">
            <a:spAutoFit/>
          </a:bodyPr>
          <a:lstStyle/>
          <a:p>
            <a:r>
              <a:rPr lang="en-CA" dirty="0" smtClean="0"/>
              <a:t>Carl Rogers</a:t>
            </a:r>
          </a:p>
          <a:p>
            <a:r>
              <a:rPr lang="en-CA" dirty="0" smtClean="0"/>
              <a:t>(1902-1987)</a:t>
            </a:r>
            <a:endParaRPr lang="en-CA" dirty="0"/>
          </a:p>
        </p:txBody>
      </p:sp>
      <p:sp>
        <p:nvSpPr>
          <p:cNvPr id="3" name="TextBox 2"/>
          <p:cNvSpPr txBox="1"/>
          <p:nvPr/>
        </p:nvSpPr>
        <p:spPr>
          <a:xfrm>
            <a:off x="2032922" y="4453155"/>
            <a:ext cx="758541" cy="523220"/>
          </a:xfrm>
          <a:prstGeom prst="rect">
            <a:avLst/>
          </a:prstGeom>
          <a:noFill/>
        </p:spPr>
        <p:txBody>
          <a:bodyPr wrap="none" rtlCol="0">
            <a:spAutoFit/>
          </a:bodyPr>
          <a:lstStyle/>
          <a:p>
            <a:r>
              <a:rPr lang="en-CA" sz="2800" dirty="0" smtClean="0">
                <a:solidFill>
                  <a:srgbClr val="FFFF00"/>
                </a:solidFill>
              </a:rPr>
              <a:t>Self</a:t>
            </a:r>
            <a:endParaRPr lang="en-CA" sz="2800" dirty="0">
              <a:solidFill>
                <a:srgbClr val="FFFF00"/>
              </a:solidFill>
            </a:endParaRPr>
          </a:p>
        </p:txBody>
      </p:sp>
      <p:sp>
        <p:nvSpPr>
          <p:cNvPr id="5" name="TextBox 4"/>
          <p:cNvSpPr txBox="1"/>
          <p:nvPr/>
        </p:nvSpPr>
        <p:spPr>
          <a:xfrm>
            <a:off x="486614" y="5502423"/>
            <a:ext cx="3146631" cy="523220"/>
          </a:xfrm>
          <a:prstGeom prst="rect">
            <a:avLst/>
          </a:prstGeom>
          <a:noFill/>
        </p:spPr>
        <p:txBody>
          <a:bodyPr wrap="none" rtlCol="0">
            <a:spAutoFit/>
          </a:bodyPr>
          <a:lstStyle/>
          <a:p>
            <a:r>
              <a:rPr lang="en-CA" sz="2800" dirty="0" smtClean="0">
                <a:solidFill>
                  <a:srgbClr val="FFFF00"/>
                </a:solidFill>
              </a:rPr>
              <a:t>Conditions of Worth</a:t>
            </a:r>
            <a:endParaRPr lang="en-CA" sz="2000" dirty="0">
              <a:solidFill>
                <a:srgbClr val="FFFF00"/>
              </a:solidFill>
            </a:endParaRPr>
          </a:p>
        </p:txBody>
      </p:sp>
      <p:sp>
        <p:nvSpPr>
          <p:cNvPr id="12" name="TextBox 11"/>
          <p:cNvSpPr txBox="1"/>
          <p:nvPr/>
        </p:nvSpPr>
        <p:spPr>
          <a:xfrm>
            <a:off x="4499992" y="5733256"/>
            <a:ext cx="4012317" cy="461665"/>
          </a:xfrm>
          <a:prstGeom prst="rect">
            <a:avLst/>
          </a:prstGeom>
          <a:noFill/>
        </p:spPr>
        <p:txBody>
          <a:bodyPr wrap="none" rtlCol="0">
            <a:spAutoFit/>
          </a:bodyPr>
          <a:lstStyle/>
          <a:p>
            <a:r>
              <a:rPr lang="en-CA" sz="2400" dirty="0" smtClean="0"/>
              <a:t>Unconditional Positive Regard</a:t>
            </a:r>
            <a:endParaRPr lang="en-CA"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91" y="1052736"/>
            <a:ext cx="1341120" cy="1956816"/>
          </a:xfrm>
          <a:prstGeom prst="rect">
            <a:avLst/>
          </a:prstGeom>
        </p:spPr>
      </p:pic>
    </p:spTree>
    <p:extLst>
      <p:ext uri="{BB962C8B-B14F-4D97-AF65-F5344CB8AC3E}">
        <p14:creationId xmlns:p14="http://schemas.microsoft.com/office/powerpoint/2010/main" val="20936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9751" y="404664"/>
            <a:ext cx="5976664" cy="3416320"/>
          </a:xfrm>
          <a:prstGeom prst="rect">
            <a:avLst/>
          </a:prstGeom>
          <a:noFill/>
        </p:spPr>
        <p:txBody>
          <a:bodyPr wrap="square" rtlCol="0">
            <a:spAutoFit/>
          </a:bodyPr>
          <a:lstStyle/>
          <a:p>
            <a:r>
              <a:rPr lang="en-CA" sz="3600" dirty="0" smtClean="0">
                <a:solidFill>
                  <a:srgbClr val="FFFF00"/>
                </a:solidFill>
              </a:rPr>
              <a:t>Cognitive Psychology</a:t>
            </a:r>
          </a:p>
          <a:p>
            <a:endParaRPr lang="en-CA" sz="3600" dirty="0"/>
          </a:p>
          <a:p>
            <a:r>
              <a:rPr lang="en-CA" sz="3600" dirty="0" smtClean="0"/>
              <a:t>Human behaviour is rationally motivated, based on mental processes</a:t>
            </a:r>
            <a:r>
              <a:rPr lang="en-CA" sz="2400" dirty="0" smtClean="0"/>
              <a:t> (how information is processed, stored, retrieved and used)</a:t>
            </a:r>
            <a:r>
              <a:rPr lang="en-CA" sz="3600" dirty="0" smtClean="0"/>
              <a:t>. </a:t>
            </a:r>
            <a:endParaRPr lang="en-CA" sz="3600" dirty="0"/>
          </a:p>
        </p:txBody>
      </p:sp>
      <p:sp>
        <p:nvSpPr>
          <p:cNvPr id="4" name="TextBox 3"/>
          <p:cNvSpPr txBox="1"/>
          <p:nvPr/>
        </p:nvSpPr>
        <p:spPr>
          <a:xfrm>
            <a:off x="467544" y="5877272"/>
            <a:ext cx="1329210" cy="646331"/>
          </a:xfrm>
          <a:prstGeom prst="rect">
            <a:avLst/>
          </a:prstGeom>
          <a:noFill/>
        </p:spPr>
        <p:txBody>
          <a:bodyPr wrap="none" rtlCol="0">
            <a:spAutoFit/>
          </a:bodyPr>
          <a:lstStyle/>
          <a:p>
            <a:r>
              <a:rPr lang="en-CA" dirty="0" smtClean="0"/>
              <a:t>Jean Piaget</a:t>
            </a:r>
          </a:p>
          <a:p>
            <a:r>
              <a:rPr lang="en-CA" dirty="0" smtClean="0"/>
              <a:t>(1896-1980)</a:t>
            </a:r>
            <a:endParaRPr lang="en-CA" dirty="0"/>
          </a:p>
        </p:txBody>
      </p:sp>
      <p:sp>
        <p:nvSpPr>
          <p:cNvPr id="3" name="TextBox 2"/>
          <p:cNvSpPr txBox="1"/>
          <p:nvPr/>
        </p:nvSpPr>
        <p:spPr>
          <a:xfrm>
            <a:off x="179512" y="844050"/>
            <a:ext cx="2650239" cy="2246769"/>
          </a:xfrm>
          <a:prstGeom prst="rect">
            <a:avLst/>
          </a:prstGeom>
          <a:noFill/>
        </p:spPr>
        <p:txBody>
          <a:bodyPr wrap="square" rtlCol="0">
            <a:spAutoFit/>
          </a:bodyPr>
          <a:lstStyle/>
          <a:p>
            <a:r>
              <a:rPr lang="en-CA" sz="2800" dirty="0" smtClean="0">
                <a:solidFill>
                  <a:srgbClr val="FFFF00"/>
                </a:solidFill>
              </a:rPr>
              <a:t>Perception Memory Thinking Speaking Problem Solving</a:t>
            </a:r>
            <a:endParaRPr lang="en-CA" sz="28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775" y="3599603"/>
            <a:ext cx="1265042" cy="2117281"/>
          </a:xfrm>
          <a:prstGeom prst="rect">
            <a:avLst/>
          </a:prstGeom>
        </p:spPr>
      </p:pic>
      <p:sp>
        <p:nvSpPr>
          <p:cNvPr id="8" name="TextBox 7"/>
          <p:cNvSpPr txBox="1"/>
          <p:nvPr/>
        </p:nvSpPr>
        <p:spPr>
          <a:xfrm>
            <a:off x="1979712" y="4641021"/>
            <a:ext cx="2088232" cy="646331"/>
          </a:xfrm>
          <a:prstGeom prst="rect">
            <a:avLst/>
          </a:prstGeom>
          <a:noFill/>
        </p:spPr>
        <p:txBody>
          <a:bodyPr wrap="square" rtlCol="0">
            <a:spAutoFit/>
          </a:bodyPr>
          <a:lstStyle/>
          <a:p>
            <a:r>
              <a:rPr lang="en-CA" dirty="0" smtClean="0"/>
              <a:t>Intellectual development</a:t>
            </a:r>
            <a:endParaRPr lang="en-CA"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286" y="3847499"/>
            <a:ext cx="1555041" cy="2075642"/>
          </a:xfrm>
          <a:prstGeom prst="rect">
            <a:avLst/>
          </a:prstGeom>
        </p:spPr>
      </p:pic>
      <p:sp>
        <p:nvSpPr>
          <p:cNvPr id="10" name="TextBox 9"/>
          <p:cNvSpPr txBox="1"/>
          <p:nvPr/>
        </p:nvSpPr>
        <p:spPr>
          <a:xfrm>
            <a:off x="4792542" y="6093296"/>
            <a:ext cx="1700081" cy="646331"/>
          </a:xfrm>
          <a:prstGeom prst="rect">
            <a:avLst/>
          </a:prstGeom>
          <a:noFill/>
        </p:spPr>
        <p:txBody>
          <a:bodyPr wrap="none" rtlCol="0">
            <a:spAutoFit/>
          </a:bodyPr>
          <a:lstStyle/>
          <a:p>
            <a:r>
              <a:rPr lang="en-CA" dirty="0" smtClean="0"/>
              <a:t>Noam Chomsky</a:t>
            </a:r>
          </a:p>
          <a:p>
            <a:r>
              <a:rPr lang="en-CA" dirty="0" smtClean="0"/>
              <a:t>(1928-          )</a:t>
            </a:r>
            <a:endParaRPr lang="en-CA" dirty="0"/>
          </a:p>
        </p:txBody>
      </p:sp>
      <p:sp>
        <p:nvSpPr>
          <p:cNvPr id="11" name="TextBox 10"/>
          <p:cNvSpPr txBox="1"/>
          <p:nvPr/>
        </p:nvSpPr>
        <p:spPr>
          <a:xfrm>
            <a:off x="6776797" y="5102686"/>
            <a:ext cx="1899659" cy="646331"/>
          </a:xfrm>
          <a:prstGeom prst="rect">
            <a:avLst/>
          </a:prstGeom>
          <a:noFill/>
        </p:spPr>
        <p:txBody>
          <a:bodyPr wrap="square" rtlCol="0">
            <a:spAutoFit/>
          </a:bodyPr>
          <a:lstStyle/>
          <a:p>
            <a:r>
              <a:rPr lang="en-CA" dirty="0" smtClean="0"/>
              <a:t>Language development</a:t>
            </a:r>
            <a:endParaRPr lang="en-CA" dirty="0"/>
          </a:p>
        </p:txBody>
      </p:sp>
    </p:spTree>
    <p:extLst>
      <p:ext uri="{BB962C8B-B14F-4D97-AF65-F5344CB8AC3E}">
        <p14:creationId xmlns:p14="http://schemas.microsoft.com/office/powerpoint/2010/main" val="291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9751" y="404664"/>
            <a:ext cx="5976664" cy="2308324"/>
          </a:xfrm>
          <a:prstGeom prst="rect">
            <a:avLst/>
          </a:prstGeom>
          <a:noFill/>
        </p:spPr>
        <p:txBody>
          <a:bodyPr wrap="square" rtlCol="0">
            <a:spAutoFit/>
          </a:bodyPr>
          <a:lstStyle/>
          <a:p>
            <a:r>
              <a:rPr lang="en-CA" sz="3600" dirty="0" smtClean="0">
                <a:solidFill>
                  <a:srgbClr val="FFFF00"/>
                </a:solidFill>
              </a:rPr>
              <a:t>Psychobiology</a:t>
            </a:r>
          </a:p>
          <a:p>
            <a:endParaRPr lang="en-CA" sz="3600" dirty="0"/>
          </a:p>
          <a:p>
            <a:r>
              <a:rPr lang="en-CA" sz="3600" dirty="0" smtClean="0"/>
              <a:t>Physiological changes influence behaviour.</a:t>
            </a:r>
            <a:endParaRPr lang="en-CA" sz="36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632" y="404664"/>
            <a:ext cx="1524000" cy="11430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5295" y="188640"/>
            <a:ext cx="1701966" cy="184379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236" y="2032437"/>
            <a:ext cx="2286000" cy="162877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6512" y="2671329"/>
            <a:ext cx="2466975" cy="184785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032" y="4064757"/>
            <a:ext cx="1752600" cy="260985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7526" y="3014387"/>
            <a:ext cx="3352800" cy="1362075"/>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4599" y="4751217"/>
            <a:ext cx="2590800" cy="1762125"/>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9458" y="4751217"/>
            <a:ext cx="1596135" cy="1661431"/>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6245" y="4745057"/>
            <a:ext cx="1896417" cy="1566271"/>
          </a:xfrm>
          <a:prstGeom prst="rect">
            <a:avLst/>
          </a:prstGeom>
        </p:spPr>
      </p:pic>
    </p:spTree>
    <p:extLst>
      <p:ext uri="{BB962C8B-B14F-4D97-AF65-F5344CB8AC3E}">
        <p14:creationId xmlns:p14="http://schemas.microsoft.com/office/powerpoint/2010/main" val="180365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9751" y="404664"/>
            <a:ext cx="5976664" cy="2862322"/>
          </a:xfrm>
          <a:prstGeom prst="rect">
            <a:avLst/>
          </a:prstGeom>
          <a:noFill/>
        </p:spPr>
        <p:txBody>
          <a:bodyPr wrap="square" rtlCol="0">
            <a:spAutoFit/>
          </a:bodyPr>
          <a:lstStyle/>
          <a:p>
            <a:r>
              <a:rPr lang="en-CA" sz="3600" dirty="0" smtClean="0">
                <a:solidFill>
                  <a:srgbClr val="FFFF00"/>
                </a:solidFill>
              </a:rPr>
              <a:t>Sociocultural Psychology</a:t>
            </a:r>
          </a:p>
          <a:p>
            <a:endParaRPr lang="en-CA" sz="3600" dirty="0"/>
          </a:p>
          <a:p>
            <a:r>
              <a:rPr lang="en-CA" sz="3600" dirty="0" smtClean="0"/>
              <a:t>Ethnicity, gender, </a:t>
            </a:r>
            <a:r>
              <a:rPr lang="en-CA" sz="3600" dirty="0"/>
              <a:t>c</a:t>
            </a:r>
            <a:r>
              <a:rPr lang="en-CA" sz="3600" dirty="0" smtClean="0"/>
              <a:t>ulture, and socioeconomic status influence behaviour.</a:t>
            </a:r>
            <a:endParaRPr lang="en-CA"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03207"/>
            <a:ext cx="1847850" cy="24669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3266986"/>
            <a:ext cx="3048000" cy="1409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776" y="2276386"/>
            <a:ext cx="1905000" cy="2400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5190" y="5128105"/>
            <a:ext cx="1944216" cy="145628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25" y="4822408"/>
            <a:ext cx="1907704" cy="190770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1633" y="3266986"/>
            <a:ext cx="2063022" cy="1380349"/>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9752" y="5078253"/>
            <a:ext cx="4464496" cy="1425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63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692696"/>
            <a:ext cx="3960440" cy="369332"/>
          </a:xfrm>
          <a:prstGeom prst="rect">
            <a:avLst/>
          </a:prstGeom>
          <a:noFill/>
        </p:spPr>
        <p:txBody>
          <a:bodyPr wrap="square" rtlCol="0">
            <a:spAutoFit/>
          </a:bodyPr>
          <a:lstStyle/>
          <a:p>
            <a:r>
              <a:rPr lang="en-CA" dirty="0" smtClean="0"/>
              <a:t>Section Quiz 1-2</a:t>
            </a:r>
            <a:endParaRPr lang="en-CA" dirty="0"/>
          </a:p>
        </p:txBody>
      </p:sp>
    </p:spTree>
    <p:extLst>
      <p:ext uri="{BB962C8B-B14F-4D97-AF65-F5344CB8AC3E}">
        <p14:creationId xmlns:p14="http://schemas.microsoft.com/office/powerpoint/2010/main" val="3807983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1569660"/>
          </a:xfrm>
          <a:prstGeom prst="rect">
            <a:avLst/>
          </a:prstGeom>
          <a:noFill/>
        </p:spPr>
        <p:txBody>
          <a:bodyPr wrap="square" rtlCol="0">
            <a:spAutoFit/>
          </a:bodyPr>
          <a:lstStyle/>
          <a:p>
            <a:r>
              <a:rPr lang="en-CA" sz="4800" dirty="0" smtClean="0"/>
              <a:t>So what exactly do Psychologists do?</a:t>
            </a:r>
          </a:p>
        </p:txBody>
      </p:sp>
    </p:spTree>
    <p:extLst>
      <p:ext uri="{BB962C8B-B14F-4D97-AF65-F5344CB8AC3E}">
        <p14:creationId xmlns:p14="http://schemas.microsoft.com/office/powerpoint/2010/main" val="158189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916832"/>
            <a:ext cx="7200799" cy="3354765"/>
          </a:xfrm>
          <a:prstGeom prst="rect">
            <a:avLst/>
          </a:prstGeom>
          <a:noFill/>
        </p:spPr>
        <p:txBody>
          <a:bodyPr wrap="square" rtlCol="0">
            <a:spAutoFit/>
          </a:bodyPr>
          <a:lstStyle/>
          <a:p>
            <a:r>
              <a:rPr lang="en-CA" sz="4800" dirty="0" smtClean="0"/>
              <a:t>BUT behavior </a:t>
            </a:r>
            <a:r>
              <a:rPr lang="en-CA" sz="4800" dirty="0"/>
              <a:t>is </a:t>
            </a:r>
            <a:r>
              <a:rPr lang="en-CA" sz="4800" dirty="0" smtClean="0"/>
              <a:t>complex! </a:t>
            </a:r>
          </a:p>
          <a:p>
            <a:endParaRPr lang="en-CA" sz="4800" dirty="0"/>
          </a:p>
          <a:p>
            <a:r>
              <a:rPr lang="en-CA" sz="4000" dirty="0" smtClean="0"/>
              <a:t>Why </a:t>
            </a:r>
            <a:r>
              <a:rPr lang="en-CA" sz="4000" dirty="0"/>
              <a:t>do we do what we do?</a:t>
            </a:r>
          </a:p>
          <a:p>
            <a:endParaRPr lang="en-CA" sz="3600" dirty="0"/>
          </a:p>
          <a:p>
            <a:r>
              <a:rPr lang="en-CA" sz="4000" dirty="0" smtClean="0"/>
              <a:t>How do we study behavior?</a:t>
            </a:r>
          </a:p>
        </p:txBody>
      </p:sp>
    </p:spTree>
    <p:extLst>
      <p:ext uri="{BB962C8B-B14F-4D97-AF65-F5344CB8AC3E}">
        <p14:creationId xmlns:p14="http://schemas.microsoft.com/office/powerpoint/2010/main" val="234272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3970318"/>
          </a:xfrm>
          <a:prstGeom prst="rect">
            <a:avLst/>
          </a:prstGeom>
          <a:noFill/>
        </p:spPr>
        <p:txBody>
          <a:bodyPr wrap="square" rtlCol="0">
            <a:spAutoFit/>
          </a:bodyPr>
          <a:lstStyle/>
          <a:p>
            <a:r>
              <a:rPr lang="en-CA" sz="3600" dirty="0" smtClean="0"/>
              <a:t>Psychologists are trained to:</a:t>
            </a:r>
          </a:p>
          <a:p>
            <a:pPr marL="571500" indent="-571500">
              <a:buFont typeface="Arial" pitchFamily="34" charset="0"/>
              <a:buChar char="•"/>
            </a:pPr>
            <a:r>
              <a:rPr lang="en-CA" sz="3600" dirty="0" smtClean="0"/>
              <a:t>Observe, analyse and evaluate behaviour</a:t>
            </a:r>
          </a:p>
          <a:p>
            <a:pPr marL="571500" indent="-571500">
              <a:buFont typeface="Arial" pitchFamily="34" charset="0"/>
              <a:buChar char="•"/>
            </a:pPr>
            <a:r>
              <a:rPr lang="en-CA" sz="3600" dirty="0" smtClean="0"/>
              <a:t>Develop theories of behaviour</a:t>
            </a:r>
          </a:p>
          <a:p>
            <a:pPr marL="571500" indent="-571500">
              <a:buFont typeface="Arial" pitchFamily="34" charset="0"/>
              <a:buChar char="•"/>
            </a:pPr>
            <a:r>
              <a:rPr lang="en-CA" sz="3600" dirty="0" smtClean="0"/>
              <a:t>Apply knowledge to influence behaviour</a:t>
            </a:r>
          </a:p>
        </p:txBody>
      </p:sp>
    </p:spTree>
    <p:extLst>
      <p:ext uri="{BB962C8B-B14F-4D97-AF65-F5344CB8AC3E}">
        <p14:creationId xmlns:p14="http://schemas.microsoft.com/office/powerpoint/2010/main" val="260546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4524315"/>
          </a:xfrm>
          <a:prstGeom prst="rect">
            <a:avLst/>
          </a:prstGeom>
          <a:noFill/>
        </p:spPr>
        <p:txBody>
          <a:bodyPr wrap="square" rtlCol="0">
            <a:spAutoFit/>
          </a:bodyPr>
          <a:lstStyle/>
          <a:p>
            <a:r>
              <a:rPr lang="en-CA" sz="3600" dirty="0" smtClean="0"/>
              <a:t>Psychologists have a PhD but </a:t>
            </a:r>
            <a:r>
              <a:rPr lang="en-CA" sz="3600" dirty="0" smtClean="0">
                <a:solidFill>
                  <a:srgbClr val="FF0000"/>
                </a:solidFill>
              </a:rPr>
              <a:t>are not</a:t>
            </a:r>
            <a:r>
              <a:rPr lang="en-CA" sz="3600" dirty="0" smtClean="0"/>
              <a:t> medical doctors.</a:t>
            </a:r>
          </a:p>
          <a:p>
            <a:endParaRPr lang="en-CA" sz="3600" dirty="0"/>
          </a:p>
          <a:p>
            <a:r>
              <a:rPr lang="en-CA" sz="3600" dirty="0" smtClean="0"/>
              <a:t>Psychiatrists </a:t>
            </a:r>
            <a:r>
              <a:rPr lang="en-CA" sz="3600" dirty="0" smtClean="0">
                <a:solidFill>
                  <a:srgbClr val="FF0000"/>
                </a:solidFill>
              </a:rPr>
              <a:t>are</a:t>
            </a:r>
            <a:r>
              <a:rPr lang="en-CA" sz="3600" dirty="0" smtClean="0"/>
              <a:t> medical doctors who treat people with psychological disorders. Treatment may include surgery or Rx medication.</a:t>
            </a:r>
          </a:p>
        </p:txBody>
      </p:sp>
    </p:spTree>
    <p:extLst>
      <p:ext uri="{BB962C8B-B14F-4D97-AF65-F5344CB8AC3E}">
        <p14:creationId xmlns:p14="http://schemas.microsoft.com/office/powerpoint/2010/main" val="33511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3416320"/>
          </a:xfrm>
          <a:prstGeom prst="rect">
            <a:avLst/>
          </a:prstGeom>
          <a:noFill/>
        </p:spPr>
        <p:txBody>
          <a:bodyPr wrap="square" rtlCol="0">
            <a:spAutoFit/>
          </a:bodyPr>
          <a:lstStyle/>
          <a:p>
            <a:r>
              <a:rPr lang="en-CA" sz="3600" dirty="0" smtClean="0"/>
              <a:t>Most psychologists study everyday behaviours.</a:t>
            </a:r>
          </a:p>
          <a:p>
            <a:endParaRPr lang="en-CA" sz="3600" dirty="0"/>
          </a:p>
          <a:p>
            <a:r>
              <a:rPr lang="en-CA" sz="3600" dirty="0" smtClean="0"/>
              <a:t>Psychologists work in a variety of settings. Where do you think?</a:t>
            </a:r>
          </a:p>
        </p:txBody>
      </p:sp>
    </p:spTree>
    <p:extLst>
      <p:ext uri="{BB962C8B-B14F-4D97-AF65-F5344CB8AC3E}">
        <p14:creationId xmlns:p14="http://schemas.microsoft.com/office/powerpoint/2010/main" val="126776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4176464" cy="646331"/>
          </a:xfrm>
          <a:prstGeom prst="rect">
            <a:avLst/>
          </a:prstGeom>
          <a:noFill/>
        </p:spPr>
        <p:txBody>
          <a:bodyPr wrap="square" rtlCol="0">
            <a:spAutoFit/>
          </a:bodyPr>
          <a:lstStyle/>
          <a:p>
            <a:r>
              <a:rPr lang="en-CA" dirty="0" smtClean="0">
                <a:solidFill>
                  <a:srgbClr val="FFFF00"/>
                </a:solidFill>
              </a:rPr>
              <a:t>Clinical</a:t>
            </a:r>
            <a:r>
              <a:rPr lang="en-CA" dirty="0" smtClean="0"/>
              <a:t> psychologist – diagnoses and treats people with psychological </a:t>
            </a:r>
            <a:r>
              <a:rPr lang="en-CA" dirty="0" smtClean="0">
                <a:solidFill>
                  <a:srgbClr val="FFFF00"/>
                </a:solidFill>
              </a:rPr>
              <a:t>disorders</a:t>
            </a:r>
            <a:endParaRPr lang="en-CA" dirty="0">
              <a:solidFill>
                <a:srgbClr val="FFFF00"/>
              </a:solidFill>
            </a:endParaRPr>
          </a:p>
        </p:txBody>
      </p:sp>
      <p:sp>
        <p:nvSpPr>
          <p:cNvPr id="3" name="TextBox 2"/>
          <p:cNvSpPr txBox="1"/>
          <p:nvPr/>
        </p:nvSpPr>
        <p:spPr>
          <a:xfrm>
            <a:off x="631241" y="1700808"/>
            <a:ext cx="5328592" cy="646331"/>
          </a:xfrm>
          <a:prstGeom prst="rect">
            <a:avLst/>
          </a:prstGeom>
          <a:noFill/>
        </p:spPr>
        <p:txBody>
          <a:bodyPr wrap="square" rtlCol="0">
            <a:spAutoFit/>
          </a:bodyPr>
          <a:lstStyle/>
          <a:p>
            <a:r>
              <a:rPr lang="en-CA" dirty="0" smtClean="0">
                <a:solidFill>
                  <a:srgbClr val="FFFF00"/>
                </a:solidFill>
              </a:rPr>
              <a:t>Counselling</a:t>
            </a:r>
            <a:r>
              <a:rPr lang="en-CA" dirty="0" smtClean="0"/>
              <a:t> psychologist – usually works in schools or business to help people with </a:t>
            </a:r>
            <a:r>
              <a:rPr lang="en-CA" dirty="0" smtClean="0">
                <a:solidFill>
                  <a:srgbClr val="FFFF00"/>
                </a:solidFill>
              </a:rPr>
              <a:t>everyday problems</a:t>
            </a:r>
          </a:p>
        </p:txBody>
      </p:sp>
      <p:sp>
        <p:nvSpPr>
          <p:cNvPr id="4" name="TextBox 3"/>
          <p:cNvSpPr txBox="1"/>
          <p:nvPr/>
        </p:nvSpPr>
        <p:spPr>
          <a:xfrm>
            <a:off x="2699792" y="2708920"/>
            <a:ext cx="5832648" cy="923330"/>
          </a:xfrm>
          <a:prstGeom prst="rect">
            <a:avLst/>
          </a:prstGeom>
          <a:noFill/>
        </p:spPr>
        <p:txBody>
          <a:bodyPr wrap="square" rtlCol="0">
            <a:spAutoFit/>
          </a:bodyPr>
          <a:lstStyle/>
          <a:p>
            <a:r>
              <a:rPr lang="en-CA" dirty="0" smtClean="0">
                <a:solidFill>
                  <a:srgbClr val="FFFF00"/>
                </a:solidFill>
              </a:rPr>
              <a:t>Developmental</a:t>
            </a:r>
            <a:r>
              <a:rPr lang="en-CA" dirty="0" smtClean="0"/>
              <a:t> psychologist – studies </a:t>
            </a:r>
            <a:r>
              <a:rPr lang="en-CA" dirty="0" smtClean="0">
                <a:solidFill>
                  <a:srgbClr val="FFFF00"/>
                </a:solidFill>
              </a:rPr>
              <a:t> changes</a:t>
            </a:r>
            <a:r>
              <a:rPr lang="en-CA" dirty="0" smtClean="0"/>
              <a:t>  in behaviour (emotional,  physical, cognitive, language, social, moral)  as people </a:t>
            </a:r>
            <a:r>
              <a:rPr lang="en-CA" dirty="0" smtClean="0">
                <a:solidFill>
                  <a:srgbClr val="FFFF00"/>
                </a:solidFill>
              </a:rPr>
              <a:t>mature</a:t>
            </a:r>
            <a:endParaRPr lang="en-CA" dirty="0">
              <a:solidFill>
                <a:srgbClr val="FFFF00"/>
              </a:solidFill>
            </a:endParaRPr>
          </a:p>
        </p:txBody>
      </p:sp>
      <p:sp>
        <p:nvSpPr>
          <p:cNvPr id="5" name="TextBox 4"/>
          <p:cNvSpPr txBox="1"/>
          <p:nvPr/>
        </p:nvSpPr>
        <p:spPr>
          <a:xfrm>
            <a:off x="668404" y="3973706"/>
            <a:ext cx="4265911" cy="369332"/>
          </a:xfrm>
          <a:prstGeom prst="rect">
            <a:avLst/>
          </a:prstGeom>
          <a:noFill/>
        </p:spPr>
        <p:txBody>
          <a:bodyPr wrap="none" rtlCol="0">
            <a:spAutoFit/>
          </a:bodyPr>
          <a:lstStyle/>
          <a:p>
            <a:r>
              <a:rPr lang="en-CA" dirty="0" smtClean="0">
                <a:solidFill>
                  <a:srgbClr val="FFFF00"/>
                </a:solidFill>
              </a:rPr>
              <a:t>Educational</a:t>
            </a:r>
            <a:r>
              <a:rPr lang="en-CA" dirty="0" smtClean="0"/>
              <a:t> psychologist – studies </a:t>
            </a:r>
            <a:r>
              <a:rPr lang="en-CA" dirty="0" smtClean="0">
                <a:solidFill>
                  <a:srgbClr val="FFFF00"/>
                </a:solidFill>
              </a:rPr>
              <a:t>learning</a:t>
            </a:r>
            <a:endParaRPr lang="en-CA" dirty="0">
              <a:solidFill>
                <a:srgbClr val="FFFF00"/>
              </a:solidFill>
            </a:endParaRPr>
          </a:p>
        </p:txBody>
      </p:sp>
      <p:sp>
        <p:nvSpPr>
          <p:cNvPr id="6" name="Right Brace 5"/>
          <p:cNvSpPr/>
          <p:nvPr/>
        </p:nvSpPr>
        <p:spPr>
          <a:xfrm>
            <a:off x="6300192" y="1015861"/>
            <a:ext cx="432048" cy="100811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TextBox 6"/>
          <p:cNvSpPr txBox="1"/>
          <p:nvPr/>
        </p:nvSpPr>
        <p:spPr>
          <a:xfrm>
            <a:off x="7380312" y="1339027"/>
            <a:ext cx="1568058" cy="369332"/>
          </a:xfrm>
          <a:prstGeom prst="rect">
            <a:avLst/>
          </a:prstGeom>
          <a:noFill/>
        </p:spPr>
        <p:txBody>
          <a:bodyPr wrap="none" rtlCol="0">
            <a:spAutoFit/>
          </a:bodyPr>
          <a:lstStyle/>
          <a:p>
            <a:r>
              <a:rPr lang="en-CA" dirty="0" smtClean="0"/>
              <a:t>Most common</a:t>
            </a:r>
            <a:endParaRPr lang="en-CA" dirty="0"/>
          </a:p>
        </p:txBody>
      </p:sp>
      <p:sp>
        <p:nvSpPr>
          <p:cNvPr id="8" name="TextBox 7"/>
          <p:cNvSpPr txBox="1"/>
          <p:nvPr/>
        </p:nvSpPr>
        <p:spPr>
          <a:xfrm>
            <a:off x="2801002" y="4509120"/>
            <a:ext cx="5499893" cy="646331"/>
          </a:xfrm>
          <a:prstGeom prst="rect">
            <a:avLst/>
          </a:prstGeom>
          <a:noFill/>
        </p:spPr>
        <p:txBody>
          <a:bodyPr wrap="square" rtlCol="0">
            <a:spAutoFit/>
          </a:bodyPr>
          <a:lstStyle/>
          <a:p>
            <a:r>
              <a:rPr lang="en-CA" dirty="0" smtClean="0">
                <a:solidFill>
                  <a:srgbClr val="FFFF00"/>
                </a:solidFill>
              </a:rPr>
              <a:t>Community</a:t>
            </a:r>
            <a:r>
              <a:rPr lang="en-CA" dirty="0" smtClean="0"/>
              <a:t> psychologist – works in mental health </a:t>
            </a:r>
            <a:r>
              <a:rPr lang="en-CA" dirty="0" smtClean="0">
                <a:solidFill>
                  <a:srgbClr val="FFFF00"/>
                </a:solidFill>
              </a:rPr>
              <a:t>clinic</a:t>
            </a:r>
            <a:r>
              <a:rPr lang="en-CA" dirty="0" smtClean="0"/>
              <a:t> or social welfare </a:t>
            </a:r>
            <a:r>
              <a:rPr lang="en-CA" dirty="0" smtClean="0">
                <a:solidFill>
                  <a:srgbClr val="FFFF00"/>
                </a:solidFill>
              </a:rPr>
              <a:t>agency</a:t>
            </a:r>
            <a:endParaRPr lang="en-CA" dirty="0">
              <a:solidFill>
                <a:srgbClr val="FFFF00"/>
              </a:solidFill>
            </a:endParaRPr>
          </a:p>
        </p:txBody>
      </p:sp>
      <p:sp>
        <p:nvSpPr>
          <p:cNvPr id="10" name="TextBox 9"/>
          <p:cNvSpPr txBox="1"/>
          <p:nvPr/>
        </p:nvSpPr>
        <p:spPr>
          <a:xfrm>
            <a:off x="765416" y="5445224"/>
            <a:ext cx="6758912" cy="923330"/>
          </a:xfrm>
          <a:prstGeom prst="rect">
            <a:avLst/>
          </a:prstGeom>
          <a:noFill/>
        </p:spPr>
        <p:txBody>
          <a:bodyPr wrap="square" rtlCol="0">
            <a:spAutoFit/>
          </a:bodyPr>
          <a:lstStyle/>
          <a:p>
            <a:r>
              <a:rPr lang="en-CA" dirty="0">
                <a:solidFill>
                  <a:srgbClr val="FFFF00"/>
                </a:solidFill>
              </a:rPr>
              <a:t>Industrial / organizational</a:t>
            </a:r>
            <a:r>
              <a:rPr lang="en-CA" dirty="0"/>
              <a:t> psychologist – works to improve workplace, guides training and evaluation, evaluates</a:t>
            </a:r>
            <a:r>
              <a:rPr lang="en-CA" dirty="0">
                <a:solidFill>
                  <a:srgbClr val="FFFF00"/>
                </a:solidFill>
              </a:rPr>
              <a:t> employee</a:t>
            </a:r>
            <a:r>
              <a:rPr lang="en-CA" dirty="0"/>
              <a:t> behaviour</a:t>
            </a:r>
          </a:p>
          <a:p>
            <a:endParaRPr lang="en-CA" dirty="0"/>
          </a:p>
        </p:txBody>
      </p:sp>
    </p:spTree>
    <p:extLst>
      <p:ext uri="{BB962C8B-B14F-4D97-AF65-F5344CB8AC3E}">
        <p14:creationId xmlns:p14="http://schemas.microsoft.com/office/powerpoint/2010/main" val="2680918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1241" y="777478"/>
            <a:ext cx="5328592" cy="923330"/>
          </a:xfrm>
          <a:prstGeom prst="rect">
            <a:avLst/>
          </a:prstGeom>
          <a:noFill/>
        </p:spPr>
        <p:txBody>
          <a:bodyPr wrap="square" rtlCol="0">
            <a:spAutoFit/>
          </a:bodyPr>
          <a:lstStyle/>
          <a:p>
            <a:r>
              <a:rPr lang="en-CA" dirty="0" smtClean="0">
                <a:solidFill>
                  <a:srgbClr val="FFFF00"/>
                </a:solidFill>
              </a:rPr>
              <a:t>Experimental</a:t>
            </a:r>
            <a:r>
              <a:rPr lang="en-CA" dirty="0" smtClean="0"/>
              <a:t> psychologist – tests sensation, perception, learning, motivation, emotion in a carefully controlled  </a:t>
            </a:r>
            <a:r>
              <a:rPr lang="en-CA" dirty="0" smtClean="0">
                <a:solidFill>
                  <a:srgbClr val="FFFF00"/>
                </a:solidFill>
              </a:rPr>
              <a:t>lab</a:t>
            </a:r>
          </a:p>
        </p:txBody>
      </p:sp>
      <p:sp>
        <p:nvSpPr>
          <p:cNvPr id="4" name="TextBox 3"/>
          <p:cNvSpPr txBox="1"/>
          <p:nvPr/>
        </p:nvSpPr>
        <p:spPr>
          <a:xfrm>
            <a:off x="2781321" y="1916832"/>
            <a:ext cx="5832648" cy="646331"/>
          </a:xfrm>
          <a:prstGeom prst="rect">
            <a:avLst/>
          </a:prstGeom>
          <a:noFill/>
        </p:spPr>
        <p:txBody>
          <a:bodyPr wrap="square" rtlCol="0">
            <a:spAutoFit/>
          </a:bodyPr>
          <a:lstStyle/>
          <a:p>
            <a:r>
              <a:rPr lang="en-CA" dirty="0" smtClean="0">
                <a:solidFill>
                  <a:srgbClr val="FFFF00"/>
                </a:solidFill>
              </a:rPr>
              <a:t>Biological</a:t>
            </a:r>
            <a:r>
              <a:rPr lang="en-CA" dirty="0" smtClean="0"/>
              <a:t> psychologist (</a:t>
            </a:r>
            <a:r>
              <a:rPr lang="en-CA" dirty="0" err="1" smtClean="0"/>
              <a:t>psychobiolgist</a:t>
            </a:r>
            <a:r>
              <a:rPr lang="en-CA" dirty="0" smtClean="0"/>
              <a:t>) – studies the </a:t>
            </a:r>
            <a:r>
              <a:rPr lang="en-CA" dirty="0" smtClean="0">
                <a:solidFill>
                  <a:srgbClr val="FFFF00"/>
                </a:solidFill>
              </a:rPr>
              <a:t> brain and nervous system</a:t>
            </a:r>
            <a:r>
              <a:rPr lang="en-CA" dirty="0" smtClean="0"/>
              <a:t>  using </a:t>
            </a:r>
            <a:r>
              <a:rPr lang="en-CA" dirty="0" smtClean="0">
                <a:solidFill>
                  <a:srgbClr val="FFFF00"/>
                </a:solidFill>
              </a:rPr>
              <a:t>imaging technology</a:t>
            </a:r>
            <a:endParaRPr lang="en-CA" dirty="0">
              <a:solidFill>
                <a:srgbClr val="FFFF00"/>
              </a:solidFill>
            </a:endParaRPr>
          </a:p>
        </p:txBody>
      </p:sp>
      <p:sp>
        <p:nvSpPr>
          <p:cNvPr id="5" name="TextBox 4"/>
          <p:cNvSpPr txBox="1"/>
          <p:nvPr/>
        </p:nvSpPr>
        <p:spPr>
          <a:xfrm>
            <a:off x="652348" y="2996952"/>
            <a:ext cx="5649091" cy="646331"/>
          </a:xfrm>
          <a:prstGeom prst="rect">
            <a:avLst/>
          </a:prstGeom>
          <a:noFill/>
        </p:spPr>
        <p:txBody>
          <a:bodyPr wrap="square" rtlCol="0">
            <a:spAutoFit/>
          </a:bodyPr>
          <a:lstStyle/>
          <a:p>
            <a:r>
              <a:rPr lang="en-CA" dirty="0" smtClean="0">
                <a:solidFill>
                  <a:srgbClr val="FFFF00"/>
                </a:solidFill>
              </a:rPr>
              <a:t>Environmental</a:t>
            </a:r>
            <a:r>
              <a:rPr lang="en-CA" dirty="0" smtClean="0"/>
              <a:t> psychologist – studies the effects of the environment on </a:t>
            </a:r>
            <a:r>
              <a:rPr lang="en-CA" dirty="0" smtClean="0">
                <a:solidFill>
                  <a:srgbClr val="FFFF00"/>
                </a:solidFill>
              </a:rPr>
              <a:t>society and health</a:t>
            </a:r>
            <a:endParaRPr lang="en-CA" dirty="0">
              <a:solidFill>
                <a:srgbClr val="FFFF00"/>
              </a:solidFill>
            </a:endParaRPr>
          </a:p>
        </p:txBody>
      </p:sp>
      <p:sp>
        <p:nvSpPr>
          <p:cNvPr id="8" name="TextBox 7"/>
          <p:cNvSpPr txBox="1"/>
          <p:nvPr/>
        </p:nvSpPr>
        <p:spPr>
          <a:xfrm>
            <a:off x="2947698" y="4077072"/>
            <a:ext cx="5499893" cy="646331"/>
          </a:xfrm>
          <a:prstGeom prst="rect">
            <a:avLst/>
          </a:prstGeom>
          <a:noFill/>
        </p:spPr>
        <p:txBody>
          <a:bodyPr wrap="square" rtlCol="0">
            <a:spAutoFit/>
          </a:bodyPr>
          <a:lstStyle/>
          <a:p>
            <a:r>
              <a:rPr lang="en-CA" dirty="0" smtClean="0">
                <a:solidFill>
                  <a:srgbClr val="FFFF00"/>
                </a:solidFill>
              </a:rPr>
              <a:t>Forensic</a:t>
            </a:r>
            <a:r>
              <a:rPr lang="en-CA" dirty="0" smtClean="0"/>
              <a:t> psychologist – works in the </a:t>
            </a:r>
            <a:r>
              <a:rPr lang="en-CA" dirty="0" smtClean="0">
                <a:solidFill>
                  <a:srgbClr val="FFFF00"/>
                </a:solidFill>
              </a:rPr>
              <a:t>legal system</a:t>
            </a:r>
            <a:r>
              <a:rPr lang="en-CA" dirty="0" smtClean="0"/>
              <a:t> (i.e. expert witness) or </a:t>
            </a:r>
            <a:r>
              <a:rPr lang="en-CA" dirty="0" smtClean="0">
                <a:solidFill>
                  <a:srgbClr val="FFFF00"/>
                </a:solidFill>
              </a:rPr>
              <a:t>criminal behaviour </a:t>
            </a:r>
            <a:r>
              <a:rPr lang="en-CA" dirty="0" smtClean="0"/>
              <a:t>(profiler)</a:t>
            </a:r>
            <a:endParaRPr lang="en-CA" dirty="0">
              <a:solidFill>
                <a:srgbClr val="FFFF00"/>
              </a:solidFill>
            </a:endParaRPr>
          </a:p>
        </p:txBody>
      </p:sp>
      <p:sp>
        <p:nvSpPr>
          <p:cNvPr id="10" name="TextBox 9"/>
          <p:cNvSpPr txBox="1"/>
          <p:nvPr/>
        </p:nvSpPr>
        <p:spPr>
          <a:xfrm>
            <a:off x="5194784" y="5964749"/>
            <a:ext cx="3419185" cy="646331"/>
          </a:xfrm>
          <a:prstGeom prst="rect">
            <a:avLst/>
          </a:prstGeom>
          <a:noFill/>
        </p:spPr>
        <p:txBody>
          <a:bodyPr wrap="square" rtlCol="0">
            <a:spAutoFit/>
          </a:bodyPr>
          <a:lstStyle/>
          <a:p>
            <a:r>
              <a:rPr lang="en-CA" dirty="0" smtClean="0"/>
              <a:t>Divisions of the APA </a:t>
            </a:r>
            <a:r>
              <a:rPr lang="en-CA" dirty="0" smtClean="0"/>
              <a:t>or CPA = specialties</a:t>
            </a:r>
            <a:endParaRPr lang="en-CA" dirty="0" smtClean="0"/>
          </a:p>
        </p:txBody>
      </p:sp>
      <p:sp>
        <p:nvSpPr>
          <p:cNvPr id="11" name="TextBox 10"/>
          <p:cNvSpPr txBox="1"/>
          <p:nvPr/>
        </p:nvSpPr>
        <p:spPr>
          <a:xfrm>
            <a:off x="663645" y="5219908"/>
            <a:ext cx="4904549" cy="646331"/>
          </a:xfrm>
          <a:prstGeom prst="rect">
            <a:avLst/>
          </a:prstGeom>
          <a:noFill/>
        </p:spPr>
        <p:txBody>
          <a:bodyPr wrap="square" rtlCol="0">
            <a:spAutoFit/>
          </a:bodyPr>
          <a:lstStyle/>
          <a:p>
            <a:r>
              <a:rPr lang="en-CA" dirty="0" smtClean="0">
                <a:solidFill>
                  <a:srgbClr val="FFFF00"/>
                </a:solidFill>
              </a:rPr>
              <a:t>Health</a:t>
            </a:r>
            <a:r>
              <a:rPr lang="en-CA" dirty="0" smtClean="0"/>
              <a:t> psychologist – studies the link between </a:t>
            </a:r>
            <a:r>
              <a:rPr lang="en-CA" dirty="0" smtClean="0">
                <a:solidFill>
                  <a:srgbClr val="FFFF00"/>
                </a:solidFill>
              </a:rPr>
              <a:t>physical and mental</a:t>
            </a:r>
            <a:r>
              <a:rPr lang="en-CA" dirty="0" smtClean="0"/>
              <a:t> health</a:t>
            </a:r>
            <a:endParaRPr lang="en-CA" dirty="0"/>
          </a:p>
        </p:txBody>
      </p:sp>
    </p:spTree>
    <p:extLst>
      <p:ext uri="{BB962C8B-B14F-4D97-AF65-F5344CB8AC3E}">
        <p14:creationId xmlns:p14="http://schemas.microsoft.com/office/powerpoint/2010/main" val="2514943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888" y="678810"/>
            <a:ext cx="1720920" cy="369332"/>
          </a:xfrm>
          <a:prstGeom prst="rect">
            <a:avLst/>
          </a:prstGeom>
          <a:noFill/>
        </p:spPr>
        <p:txBody>
          <a:bodyPr wrap="none" rtlCol="0">
            <a:spAutoFit/>
          </a:bodyPr>
          <a:lstStyle/>
          <a:p>
            <a:r>
              <a:rPr lang="en-CA" dirty="0" smtClean="0"/>
              <a:t>Section Quiz 1-3</a:t>
            </a:r>
            <a:endParaRPr lang="en-CA" dirty="0"/>
          </a:p>
        </p:txBody>
      </p:sp>
    </p:spTree>
    <p:extLst>
      <p:ext uri="{BB962C8B-B14F-4D97-AF65-F5344CB8AC3E}">
        <p14:creationId xmlns:p14="http://schemas.microsoft.com/office/powerpoint/2010/main" val="3397838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3231654"/>
          </a:xfrm>
          <a:prstGeom prst="rect">
            <a:avLst/>
          </a:prstGeom>
          <a:noFill/>
        </p:spPr>
        <p:txBody>
          <a:bodyPr wrap="square" rtlCol="0">
            <a:spAutoFit/>
          </a:bodyPr>
          <a:lstStyle/>
          <a:p>
            <a:r>
              <a:rPr lang="en-CA" sz="4800" dirty="0" smtClean="0"/>
              <a:t>For example:</a:t>
            </a:r>
          </a:p>
          <a:p>
            <a:endParaRPr lang="en-CA" sz="4800" dirty="0"/>
          </a:p>
          <a:p>
            <a:r>
              <a:rPr lang="en-CA" sz="3600" dirty="0" smtClean="0"/>
              <a:t>You tell a friend your boss is weird.  What will your friend want to know?</a:t>
            </a:r>
            <a:endParaRPr lang="en-CA" sz="3600" dirty="0"/>
          </a:p>
        </p:txBody>
      </p:sp>
    </p:spTree>
    <p:extLst>
      <p:ext uri="{BB962C8B-B14F-4D97-AF65-F5344CB8AC3E}">
        <p14:creationId xmlns:p14="http://schemas.microsoft.com/office/powerpoint/2010/main" val="13280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3785652"/>
          </a:xfrm>
          <a:prstGeom prst="rect">
            <a:avLst/>
          </a:prstGeom>
          <a:noFill/>
        </p:spPr>
        <p:txBody>
          <a:bodyPr wrap="square" rtlCol="0">
            <a:spAutoFit/>
          </a:bodyPr>
          <a:lstStyle/>
          <a:p>
            <a:r>
              <a:rPr lang="en-CA" sz="4800" dirty="0" smtClean="0"/>
              <a:t>Or:</a:t>
            </a:r>
          </a:p>
          <a:p>
            <a:endParaRPr lang="en-CA" sz="4800" dirty="0"/>
          </a:p>
          <a:p>
            <a:r>
              <a:rPr lang="en-CA" sz="3600" dirty="0" smtClean="0"/>
              <a:t>You tell your doctor you think you are going crazy.  What will the doctor want to know?</a:t>
            </a:r>
            <a:endParaRPr lang="en-CA" sz="3600" dirty="0"/>
          </a:p>
        </p:txBody>
      </p:sp>
    </p:spTree>
    <p:extLst>
      <p:ext uri="{BB962C8B-B14F-4D97-AF65-F5344CB8AC3E}">
        <p14:creationId xmlns:p14="http://schemas.microsoft.com/office/powerpoint/2010/main" val="2927837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1916832"/>
            <a:ext cx="5688632" cy="3046988"/>
          </a:xfrm>
          <a:prstGeom prst="rect">
            <a:avLst/>
          </a:prstGeom>
          <a:noFill/>
        </p:spPr>
        <p:txBody>
          <a:bodyPr wrap="square" rtlCol="0">
            <a:spAutoFit/>
          </a:bodyPr>
          <a:lstStyle/>
          <a:p>
            <a:r>
              <a:rPr lang="en-CA" sz="4800" dirty="0" smtClean="0"/>
              <a:t>Psychologists have    </a:t>
            </a:r>
            <a:r>
              <a:rPr lang="en-CA" sz="4800" dirty="0" smtClean="0">
                <a:solidFill>
                  <a:srgbClr val="FFFF00"/>
                </a:solidFill>
              </a:rPr>
              <a:t>4 GOALS</a:t>
            </a:r>
            <a:r>
              <a:rPr lang="en-CA" sz="4800" dirty="0" smtClean="0"/>
              <a:t>:</a:t>
            </a:r>
          </a:p>
          <a:p>
            <a:endParaRPr lang="en-CA" sz="4800" dirty="0" smtClean="0"/>
          </a:p>
          <a:p>
            <a:r>
              <a:rPr lang="en-CA" sz="4800" dirty="0" smtClean="0"/>
              <a:t>1. </a:t>
            </a:r>
            <a:r>
              <a:rPr lang="en-CA" sz="4800" dirty="0" smtClean="0">
                <a:solidFill>
                  <a:srgbClr val="FFFF00"/>
                </a:solidFill>
              </a:rPr>
              <a:t>Describe Behavior</a:t>
            </a:r>
            <a:endParaRPr lang="en-CA" sz="3600" dirty="0"/>
          </a:p>
        </p:txBody>
      </p:sp>
    </p:spTree>
    <p:extLst>
      <p:ext uri="{BB962C8B-B14F-4D97-AF65-F5344CB8AC3E}">
        <p14:creationId xmlns:p14="http://schemas.microsoft.com/office/powerpoint/2010/main" val="12354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6262" y="1196752"/>
            <a:ext cx="7014484" cy="830997"/>
          </a:xfrm>
          <a:prstGeom prst="rect">
            <a:avLst/>
          </a:prstGeom>
          <a:noFill/>
        </p:spPr>
        <p:txBody>
          <a:bodyPr wrap="none" rtlCol="0">
            <a:spAutoFit/>
          </a:bodyPr>
          <a:lstStyle/>
          <a:p>
            <a:r>
              <a:rPr lang="en-CA" sz="4800" dirty="0" smtClean="0"/>
              <a:t>Test your </a:t>
            </a:r>
            <a:r>
              <a:rPr lang="en-CA" sz="4800" dirty="0" smtClean="0">
                <a:solidFill>
                  <a:srgbClr val="FFFF00"/>
                </a:solidFill>
              </a:rPr>
              <a:t>observation</a:t>
            </a:r>
            <a:r>
              <a:rPr lang="en-CA" sz="4800" dirty="0" smtClean="0"/>
              <a:t> skills</a:t>
            </a:r>
          </a:p>
        </p:txBody>
      </p:sp>
      <p:sp>
        <p:nvSpPr>
          <p:cNvPr id="3" name="TextBox 2"/>
          <p:cNvSpPr txBox="1"/>
          <p:nvPr/>
        </p:nvSpPr>
        <p:spPr>
          <a:xfrm>
            <a:off x="1403648" y="2636912"/>
            <a:ext cx="5364354" cy="1200329"/>
          </a:xfrm>
          <a:prstGeom prst="rect">
            <a:avLst/>
          </a:prstGeom>
          <a:noFill/>
        </p:spPr>
        <p:txBody>
          <a:bodyPr wrap="none" rtlCol="0">
            <a:spAutoFit/>
          </a:bodyPr>
          <a:lstStyle/>
          <a:p>
            <a:r>
              <a:rPr lang="en-CA" sz="2400" dirty="0" smtClean="0"/>
              <a:t>Activity 1:</a:t>
            </a:r>
          </a:p>
          <a:p>
            <a:r>
              <a:rPr lang="en-CA" sz="2400" dirty="0" smtClean="0"/>
              <a:t>Observe your classmates for 1 minute.</a:t>
            </a:r>
          </a:p>
          <a:p>
            <a:r>
              <a:rPr lang="en-CA" sz="2400" dirty="0" smtClean="0"/>
              <a:t>Record all observable behaviors. Discuss.</a:t>
            </a:r>
            <a:endParaRPr lang="en-CA" sz="2400" dirty="0"/>
          </a:p>
        </p:txBody>
      </p:sp>
      <p:sp>
        <p:nvSpPr>
          <p:cNvPr id="5" name="TextBox 4"/>
          <p:cNvSpPr txBox="1"/>
          <p:nvPr/>
        </p:nvSpPr>
        <p:spPr>
          <a:xfrm>
            <a:off x="1403649" y="4077072"/>
            <a:ext cx="7272808" cy="2308324"/>
          </a:xfrm>
          <a:prstGeom prst="rect">
            <a:avLst/>
          </a:prstGeom>
          <a:noFill/>
        </p:spPr>
        <p:txBody>
          <a:bodyPr wrap="square" rtlCol="0">
            <a:spAutoFit/>
          </a:bodyPr>
          <a:lstStyle/>
          <a:p>
            <a:r>
              <a:rPr lang="en-CA" sz="2400" dirty="0" smtClean="0"/>
              <a:t>Activity 2:</a:t>
            </a:r>
            <a:endParaRPr lang="en-CA" sz="2400" dirty="0"/>
          </a:p>
          <a:p>
            <a:r>
              <a:rPr lang="en-CA" sz="2400" dirty="0" smtClean="0"/>
              <a:t>In pairs, walk about the school.</a:t>
            </a:r>
          </a:p>
          <a:p>
            <a:r>
              <a:rPr lang="en-CA" sz="2400" dirty="0" smtClean="0"/>
              <a:t>Participant leads, mentally noting observable behaviors.</a:t>
            </a:r>
          </a:p>
          <a:p>
            <a:r>
              <a:rPr lang="en-CA" sz="2400" dirty="0" smtClean="0"/>
              <a:t>Experimenter follows, recording observable behaviors.</a:t>
            </a:r>
          </a:p>
          <a:p>
            <a:r>
              <a:rPr lang="en-CA" sz="2400" dirty="0" smtClean="0"/>
              <a:t>Experimenter creates and asks 10 questions.</a:t>
            </a:r>
            <a:endParaRPr lang="en-CA" dirty="0" smtClean="0"/>
          </a:p>
          <a:p>
            <a:r>
              <a:rPr lang="en-CA" sz="2400" dirty="0" smtClean="0"/>
              <a:t>Calculate score out of 10 and analyse results.</a:t>
            </a:r>
            <a:endParaRPr lang="en-CA" sz="2400" dirty="0"/>
          </a:p>
        </p:txBody>
      </p:sp>
    </p:spTree>
    <p:extLst>
      <p:ext uri="{BB962C8B-B14F-4D97-AF65-F5344CB8AC3E}">
        <p14:creationId xmlns:p14="http://schemas.microsoft.com/office/powerpoint/2010/main" val="291945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733</TotalTime>
  <Words>1245</Words>
  <Application>Microsoft Office PowerPoint</Application>
  <PresentationFormat>On-screen Show (4:3)</PresentationFormat>
  <Paragraphs>231</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70</cp:revision>
  <dcterms:created xsi:type="dcterms:W3CDTF">2012-07-25T00:19:28Z</dcterms:created>
  <dcterms:modified xsi:type="dcterms:W3CDTF">2012-09-06T02:38:12Z</dcterms:modified>
</cp:coreProperties>
</file>