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57" r:id="rId3"/>
    <p:sldId id="258" r:id="rId4"/>
    <p:sldId id="261" r:id="rId5"/>
    <p:sldId id="259" r:id="rId6"/>
    <p:sldId id="286" r:id="rId7"/>
    <p:sldId id="260" r:id="rId8"/>
    <p:sldId id="263" r:id="rId9"/>
    <p:sldId id="265" r:id="rId10"/>
    <p:sldId id="262" r:id="rId11"/>
    <p:sldId id="268" r:id="rId12"/>
    <p:sldId id="269" r:id="rId13"/>
    <p:sldId id="270" r:id="rId14"/>
    <p:sldId id="282" r:id="rId15"/>
    <p:sldId id="283" r:id="rId16"/>
    <p:sldId id="266" r:id="rId17"/>
    <p:sldId id="264" r:id="rId18"/>
    <p:sldId id="267" r:id="rId19"/>
    <p:sldId id="278" r:id="rId20"/>
    <p:sldId id="271" r:id="rId21"/>
    <p:sldId id="272" r:id="rId22"/>
    <p:sldId id="273" r:id="rId23"/>
    <p:sldId id="279" r:id="rId24"/>
    <p:sldId id="274" r:id="rId25"/>
    <p:sldId id="277" r:id="rId26"/>
    <p:sldId id="281" r:id="rId27"/>
    <p:sldId id="275" r:id="rId28"/>
    <p:sldId id="284" r:id="rId29"/>
    <p:sldId id="285" r:id="rId30"/>
    <p:sldId id="276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7A967-D482-4C6B-94CE-363C227CD0BC}" type="datetimeFigureOut">
              <a:rPr lang="en-CA" smtClean="0"/>
              <a:t>12/09/2012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71742-B5FA-4A0A-AA25-12CE5360F0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355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71742-B5FA-4A0A-AA25-12CE5360F0ED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67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97F94-F034-4136-B653-345D1F08EBD6}" type="datetimeFigureOut">
              <a:rPr lang="en-CA" smtClean="0"/>
              <a:t>12/09/2012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91A72-F9E0-46A0-A545-566D7F98CC3F}" type="slidenum">
              <a:rPr lang="en-CA" smtClean="0"/>
              <a:t>‹#›</a:t>
            </a:fld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97F94-F034-4136-B653-345D1F08EBD6}" type="datetimeFigureOut">
              <a:rPr lang="en-CA" smtClean="0"/>
              <a:t>12/09/2012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91A72-F9E0-46A0-A545-566D7F98CC3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97F94-F034-4136-B653-345D1F08EBD6}" type="datetimeFigureOut">
              <a:rPr lang="en-CA" smtClean="0"/>
              <a:t>12/09/2012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91A72-F9E0-46A0-A545-566D7F98CC3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97F94-F034-4136-B653-345D1F08EBD6}" type="datetimeFigureOut">
              <a:rPr lang="en-CA" smtClean="0"/>
              <a:t>12/09/2012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91A72-F9E0-46A0-A545-566D7F98CC3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97F94-F034-4136-B653-345D1F08EBD6}" type="datetimeFigureOut">
              <a:rPr lang="en-CA" smtClean="0"/>
              <a:t>12/09/2012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91A72-F9E0-46A0-A545-566D7F98CC3F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97F94-F034-4136-B653-345D1F08EBD6}" type="datetimeFigureOut">
              <a:rPr lang="en-CA" smtClean="0"/>
              <a:t>12/09/2012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91A72-F9E0-46A0-A545-566D7F98CC3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97F94-F034-4136-B653-345D1F08EBD6}" type="datetimeFigureOut">
              <a:rPr lang="en-CA" smtClean="0"/>
              <a:t>12/09/2012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91A72-F9E0-46A0-A545-566D7F98CC3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97F94-F034-4136-B653-345D1F08EBD6}" type="datetimeFigureOut">
              <a:rPr lang="en-CA" smtClean="0"/>
              <a:t>12/09/2012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91A72-F9E0-46A0-A545-566D7F98CC3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97F94-F034-4136-B653-345D1F08EBD6}" type="datetimeFigureOut">
              <a:rPr lang="en-CA" smtClean="0"/>
              <a:t>12/09/2012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91A72-F9E0-46A0-A545-566D7F98CC3F}" type="slidenum">
              <a:rPr lang="en-CA" smtClean="0"/>
              <a:t>‹#›</a:t>
            </a:fld>
            <a:endParaRPr lang="en-C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97F94-F034-4136-B653-345D1F08EBD6}" type="datetimeFigureOut">
              <a:rPr lang="en-CA" smtClean="0"/>
              <a:t>12/09/2012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91A72-F9E0-46A0-A545-566D7F98CC3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97F94-F034-4136-B653-345D1F08EBD6}" type="datetimeFigureOut">
              <a:rPr lang="en-CA" smtClean="0"/>
              <a:t>12/09/2012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91A72-F9E0-46A0-A545-566D7F98CC3F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C897F94-F034-4136-B653-345D1F08EBD6}" type="datetimeFigureOut">
              <a:rPr lang="en-CA" smtClean="0"/>
              <a:t>12/09/2012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C91A72-F9E0-46A0-A545-566D7F98CC3F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lifespan.org/?q=IALSA/links_to_longitudinal_studi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psychology.about.com/od/classicpsychologystudies/a/bobo-doll-experiment.htm" TargetMode="External"/><Relationship Id="rId3" Type="http://schemas.openxmlformats.org/officeDocument/2006/relationships/hyperlink" Target="http://psychology.about.com/od/classicpsychologystudies/a/little-albert-experiment.htm" TargetMode="External"/><Relationship Id="rId7" Type="http://schemas.openxmlformats.org/officeDocument/2006/relationships/hyperlink" Target="http://psychology.about.com/od/classicpsychologystudies/a/stanford-prison-experiment.htm" TargetMode="External"/><Relationship Id="rId2" Type="http://schemas.openxmlformats.org/officeDocument/2006/relationships/hyperlink" Target="http://psychology.about.com/od/classicalconditioning/a/pavlovs-dog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sychology.about.com/od/historyofpsychology/a/milgram.htm" TargetMode="External"/><Relationship Id="rId5" Type="http://schemas.openxmlformats.org/officeDocument/2006/relationships/hyperlink" Target="http://psychology.about.com/od/historyofpsychology/p/harlow_love.htm" TargetMode="External"/><Relationship Id="rId4" Type="http://schemas.openxmlformats.org/officeDocument/2006/relationships/hyperlink" Target="http://psychology.about.com/od/classicpsychologystudies/p/conformity.htm" TargetMode="External"/><Relationship Id="rId9" Type="http://schemas.openxmlformats.org/officeDocument/2006/relationships/hyperlink" Target="http://psychology.about.com/od/researchmethods/u/psychology-experiments.ht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ethical%20principles%20and%20code%20of%20conduct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ZwfNs1pqG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RESEARCH	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CA" dirty="0" smtClean="0"/>
              <a:t>Methods</a:t>
            </a:r>
          </a:p>
          <a:p>
            <a:pPr algn="r"/>
            <a:r>
              <a:rPr lang="en-CA" dirty="0" smtClean="0"/>
              <a:t>Problems and Solutions</a:t>
            </a:r>
          </a:p>
          <a:p>
            <a:pPr algn="r"/>
            <a:r>
              <a:rPr lang="en-CA" dirty="0" smtClean="0"/>
              <a:t>Statistical Analysis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27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should we test?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2992376" cy="2917304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n-CA" sz="4100" dirty="0" smtClean="0">
                <a:solidFill>
                  <a:srgbClr val="C00000"/>
                </a:solidFill>
              </a:rPr>
              <a:t>Survey:</a:t>
            </a:r>
            <a:r>
              <a:rPr lang="en-CA" dirty="0" smtClean="0"/>
              <a:t> </a:t>
            </a:r>
          </a:p>
          <a:p>
            <a:r>
              <a:rPr lang="en-CA" dirty="0"/>
              <a:t>S</a:t>
            </a:r>
            <a:r>
              <a:rPr lang="en-CA" dirty="0" smtClean="0"/>
              <a:t>tandard questions</a:t>
            </a:r>
          </a:p>
          <a:p>
            <a:r>
              <a:rPr lang="en-CA" dirty="0" smtClean="0"/>
              <a:t>Forced choice</a:t>
            </a:r>
          </a:p>
          <a:p>
            <a:r>
              <a:rPr lang="en-CA" dirty="0" smtClean="0"/>
              <a:t>Paper/internet/ telephone/in person</a:t>
            </a:r>
          </a:p>
          <a:p>
            <a:r>
              <a:rPr lang="en-CA" dirty="0" smtClean="0"/>
              <a:t>Many participants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21925"/>
            <a:ext cx="2108276" cy="3111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59749"/>
            <a:ext cx="2448272" cy="4029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18062"/>
            <a:ext cx="19621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should we test?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312856" cy="3565376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en-CA" sz="4100" dirty="0" smtClean="0">
                <a:solidFill>
                  <a:srgbClr val="C00000"/>
                </a:solidFill>
              </a:rPr>
              <a:t>Longitudinal study:</a:t>
            </a:r>
            <a:r>
              <a:rPr lang="en-CA" dirty="0" smtClean="0"/>
              <a:t> </a:t>
            </a:r>
          </a:p>
          <a:p>
            <a:r>
              <a:rPr lang="en-CA" dirty="0"/>
              <a:t>How do behaviors changes over time?</a:t>
            </a:r>
          </a:p>
          <a:p>
            <a:r>
              <a:rPr lang="en-CA" dirty="0" smtClean="0"/>
              <a:t>Same participants over a period of many years</a:t>
            </a:r>
          </a:p>
          <a:p>
            <a:r>
              <a:rPr lang="en-CA" dirty="0" smtClean="0"/>
              <a:t>Difficult to maintain</a:t>
            </a:r>
          </a:p>
          <a:p>
            <a:r>
              <a:rPr lang="en-CA" dirty="0" smtClean="0"/>
              <a:t>New York Longitudinal Study 1956:</a:t>
            </a:r>
          </a:p>
          <a:p>
            <a:pPr lvl="1"/>
            <a:r>
              <a:rPr lang="en-CA" dirty="0" smtClean="0"/>
              <a:t>Studied 133 newborns for 32 years</a:t>
            </a:r>
          </a:p>
          <a:p>
            <a:pPr lvl="1"/>
            <a:r>
              <a:rPr lang="en-CA" dirty="0" smtClean="0"/>
              <a:t>Children are born with different temperaments</a:t>
            </a:r>
          </a:p>
          <a:p>
            <a:pPr marL="82296" indent="0">
              <a:buNone/>
            </a:pPr>
            <a:r>
              <a:rPr lang="en-CA" dirty="0"/>
              <a:t>	</a:t>
            </a:r>
            <a:r>
              <a:rPr lang="en-CA" dirty="0" smtClean="0">
                <a:hlinkClick r:id="rId2"/>
              </a:rPr>
              <a:t>Link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9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should we test?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312856" cy="3565376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n-CA" sz="4100" dirty="0" smtClean="0">
                <a:solidFill>
                  <a:srgbClr val="C00000"/>
                </a:solidFill>
              </a:rPr>
              <a:t>Cross Sectional study:</a:t>
            </a:r>
            <a:r>
              <a:rPr lang="en-CA" dirty="0" smtClean="0"/>
              <a:t> </a:t>
            </a:r>
          </a:p>
          <a:p>
            <a:r>
              <a:rPr lang="en-CA" dirty="0" smtClean="0"/>
              <a:t>How does behavior differ based on age?</a:t>
            </a:r>
          </a:p>
          <a:p>
            <a:r>
              <a:rPr lang="en-CA" dirty="0" smtClean="0"/>
              <a:t>Participants represent different age groups</a:t>
            </a:r>
          </a:p>
          <a:p>
            <a:r>
              <a:rPr lang="en-CA" dirty="0" smtClean="0"/>
              <a:t>Groups randomly sampled</a:t>
            </a:r>
          </a:p>
          <a:p>
            <a:r>
              <a:rPr lang="en-CA" dirty="0" smtClean="0"/>
              <a:t>“Young Children’s Knowledge About Thinking” (</a:t>
            </a:r>
            <a:r>
              <a:rPr lang="en-CA" dirty="0" err="1" smtClean="0"/>
              <a:t>Flavell</a:t>
            </a:r>
            <a:r>
              <a:rPr lang="en-CA" dirty="0" smtClean="0"/>
              <a:t>, Green and </a:t>
            </a:r>
            <a:r>
              <a:rPr lang="en-CA" dirty="0" err="1" smtClean="0"/>
              <a:t>Flavell</a:t>
            </a:r>
            <a:r>
              <a:rPr lang="en-CA" dirty="0" smtClean="0"/>
              <a:t>, 1995):</a:t>
            </a:r>
          </a:p>
          <a:p>
            <a:pPr lvl="1"/>
            <a:r>
              <a:rPr lang="en-CA" dirty="0" smtClean="0"/>
              <a:t>Studied 3, 4,  5 and 6 year olds observing a serious female face</a:t>
            </a:r>
          </a:p>
          <a:p>
            <a:pPr lvl="1"/>
            <a:r>
              <a:rPr lang="en-CA" dirty="0" smtClean="0"/>
              <a:t>Older children have a clearer view of mental processes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89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should we test?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312856" cy="414144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n-CA" sz="4100" dirty="0" smtClean="0">
                <a:solidFill>
                  <a:srgbClr val="C00000"/>
                </a:solidFill>
              </a:rPr>
              <a:t>Correlational study:</a:t>
            </a:r>
            <a:r>
              <a:rPr lang="en-CA" dirty="0" smtClean="0"/>
              <a:t> </a:t>
            </a:r>
          </a:p>
          <a:p>
            <a:r>
              <a:rPr lang="en-CA" dirty="0" smtClean="0"/>
              <a:t>How do two variables relate to each other?</a:t>
            </a:r>
          </a:p>
          <a:p>
            <a:r>
              <a:rPr lang="en-CA" dirty="0" smtClean="0"/>
              <a:t>Both </a:t>
            </a:r>
            <a:r>
              <a:rPr lang="en-CA" dirty="0" smtClean="0"/>
              <a:t>increase </a:t>
            </a:r>
            <a:r>
              <a:rPr lang="en-CA" dirty="0" smtClean="0"/>
              <a:t>= </a:t>
            </a:r>
            <a:r>
              <a:rPr lang="en-CA" dirty="0" smtClean="0">
                <a:solidFill>
                  <a:srgbClr val="C00000"/>
                </a:solidFill>
              </a:rPr>
              <a:t>positive</a:t>
            </a:r>
            <a:r>
              <a:rPr lang="en-CA" dirty="0" smtClean="0"/>
              <a:t> correlation</a:t>
            </a:r>
          </a:p>
          <a:p>
            <a:r>
              <a:rPr lang="en-CA" dirty="0" smtClean="0"/>
              <a:t>One increases other decreases = </a:t>
            </a:r>
            <a:r>
              <a:rPr lang="en-CA" dirty="0" smtClean="0">
                <a:solidFill>
                  <a:srgbClr val="C00000"/>
                </a:solidFill>
              </a:rPr>
              <a:t>negative</a:t>
            </a:r>
            <a:r>
              <a:rPr lang="en-CA" dirty="0" smtClean="0"/>
              <a:t> correlation </a:t>
            </a:r>
          </a:p>
          <a:p>
            <a:r>
              <a:rPr lang="en-CA" dirty="0" smtClean="0">
                <a:solidFill>
                  <a:srgbClr val="C00000"/>
                </a:solidFill>
              </a:rPr>
              <a:t>Correlation coefficient</a:t>
            </a:r>
            <a:r>
              <a:rPr lang="en-CA" dirty="0" smtClean="0"/>
              <a:t> shows direction and strength</a:t>
            </a:r>
          </a:p>
          <a:p>
            <a:pPr marL="82296" indent="0">
              <a:buNone/>
            </a:pPr>
            <a:r>
              <a:rPr lang="en-CA" dirty="0" smtClean="0"/>
              <a:t>	</a:t>
            </a:r>
            <a:endParaRPr lang="en-CA" sz="1900" dirty="0"/>
          </a:p>
        </p:txBody>
      </p:sp>
    </p:spTree>
    <p:extLst>
      <p:ext uri="{BB962C8B-B14F-4D97-AF65-F5344CB8AC3E}">
        <p14:creationId xmlns:p14="http://schemas.microsoft.com/office/powerpoint/2010/main" val="1752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9074" y="0"/>
            <a:ext cx="52658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6453336"/>
            <a:ext cx="404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Complete the worksheet in your booklet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0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3406" y="0"/>
            <a:ext cx="5257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should we test?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CA" dirty="0" smtClean="0">
                <a:solidFill>
                  <a:srgbClr val="C00000"/>
                </a:solidFill>
              </a:rPr>
              <a:t>Experiment:</a:t>
            </a:r>
          </a:p>
          <a:p>
            <a:r>
              <a:rPr lang="en-CA" dirty="0" smtClean="0"/>
              <a:t>Controlled environment and conditions</a:t>
            </a:r>
          </a:p>
          <a:p>
            <a:r>
              <a:rPr lang="en-CA" dirty="0" smtClean="0">
                <a:solidFill>
                  <a:srgbClr val="C00000"/>
                </a:solidFill>
              </a:rPr>
              <a:t>Independent variable</a:t>
            </a:r>
            <a:r>
              <a:rPr lang="en-CA" dirty="0" smtClean="0"/>
              <a:t> – researcher applies to </a:t>
            </a:r>
            <a:r>
              <a:rPr lang="en-CA" dirty="0" smtClean="0">
                <a:solidFill>
                  <a:srgbClr val="C00000"/>
                </a:solidFill>
              </a:rPr>
              <a:t>Experimental group</a:t>
            </a:r>
          </a:p>
          <a:p>
            <a:r>
              <a:rPr lang="en-CA" dirty="0" smtClean="0">
                <a:solidFill>
                  <a:srgbClr val="C00000"/>
                </a:solidFill>
              </a:rPr>
              <a:t>Control group</a:t>
            </a:r>
            <a:r>
              <a:rPr lang="en-CA" dirty="0" smtClean="0"/>
              <a:t> – same conditions but no independent variable (perhaps placebo)</a:t>
            </a:r>
          </a:p>
          <a:p>
            <a:r>
              <a:rPr lang="en-CA" dirty="0" smtClean="0">
                <a:solidFill>
                  <a:srgbClr val="C00000"/>
                </a:solidFill>
              </a:rPr>
              <a:t>Dependent variable</a:t>
            </a:r>
            <a:r>
              <a:rPr lang="en-CA" dirty="0" smtClean="0"/>
              <a:t> – behavior (change) being measured  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463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b="1" dirty="0"/>
              <a:t>Famous Psychology Experiments</a:t>
            </a:r>
            <a:r>
              <a:rPr lang="en-CA" b="1" dirty="0"/>
              <a:t/>
            </a:r>
            <a:br>
              <a:rPr lang="en-CA" b="1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>
                <a:hlinkClick r:id="rId2"/>
              </a:rPr>
              <a:t>Pavlov's </a:t>
            </a:r>
            <a:r>
              <a:rPr lang="en-CA" sz="2400" dirty="0">
                <a:hlinkClick r:id="rId2"/>
              </a:rPr>
              <a:t>Dogs: How Ivan Pavlov Discovered Classical Conditioning</a:t>
            </a:r>
            <a:endParaRPr lang="en-CA" sz="2400" dirty="0"/>
          </a:p>
          <a:p>
            <a:r>
              <a:rPr lang="en-CA" sz="2400" dirty="0">
                <a:hlinkClick r:id="rId3"/>
              </a:rPr>
              <a:t>The Little Albert Experiment</a:t>
            </a:r>
            <a:endParaRPr lang="en-CA" sz="2400" dirty="0"/>
          </a:p>
          <a:p>
            <a:r>
              <a:rPr lang="en-CA" sz="2400" dirty="0">
                <a:hlinkClick r:id="rId4"/>
              </a:rPr>
              <a:t>The Asch Conformity Experiments</a:t>
            </a:r>
            <a:endParaRPr lang="en-CA" sz="2400" dirty="0"/>
          </a:p>
          <a:p>
            <a:r>
              <a:rPr lang="en-CA" sz="2400" dirty="0">
                <a:hlinkClick r:id="rId5"/>
              </a:rPr>
              <a:t>Harry Harlow's Social Isolation Experiments</a:t>
            </a:r>
            <a:endParaRPr lang="en-CA" sz="2400" dirty="0"/>
          </a:p>
          <a:p>
            <a:r>
              <a:rPr lang="en-CA" sz="2400" dirty="0">
                <a:hlinkClick r:id="rId6"/>
              </a:rPr>
              <a:t>The </a:t>
            </a:r>
            <a:r>
              <a:rPr lang="en-CA" sz="2400" dirty="0" err="1">
                <a:hlinkClick r:id="rId6"/>
              </a:rPr>
              <a:t>Milgram</a:t>
            </a:r>
            <a:r>
              <a:rPr lang="en-CA" sz="2400" dirty="0">
                <a:hlinkClick r:id="rId6"/>
              </a:rPr>
              <a:t> Obedience Experiment</a:t>
            </a:r>
            <a:endParaRPr lang="en-CA" sz="2400" dirty="0"/>
          </a:p>
          <a:p>
            <a:r>
              <a:rPr lang="en-CA" sz="2400" dirty="0">
                <a:hlinkClick r:id="rId7"/>
              </a:rPr>
              <a:t>The Stanford Prison Experiment</a:t>
            </a:r>
            <a:endParaRPr lang="en-CA" sz="2400" dirty="0"/>
          </a:p>
          <a:p>
            <a:r>
              <a:rPr lang="en-CA" sz="2400" dirty="0">
                <a:hlinkClick r:id="rId8"/>
              </a:rPr>
              <a:t>Bandura's </a:t>
            </a:r>
            <a:r>
              <a:rPr lang="en-CA" sz="2400" dirty="0" err="1">
                <a:hlinkClick r:id="rId8"/>
              </a:rPr>
              <a:t>Bobo</a:t>
            </a:r>
            <a:r>
              <a:rPr lang="en-CA" sz="2400" dirty="0">
                <a:hlinkClick r:id="rId8"/>
              </a:rPr>
              <a:t> Doll Experiment</a:t>
            </a:r>
            <a:endParaRPr lang="en-CA" sz="2400" dirty="0"/>
          </a:p>
          <a:p>
            <a:pPr marL="82296" indent="0">
              <a:buNone/>
            </a:pPr>
            <a:endParaRPr lang="en-CA" sz="1600" dirty="0" smtClean="0"/>
          </a:p>
          <a:p>
            <a:pPr marL="82296" indent="0">
              <a:buNone/>
            </a:pPr>
            <a:r>
              <a:rPr lang="en-CA" sz="1600" dirty="0" smtClean="0">
                <a:hlinkClick r:id="rId9"/>
              </a:rPr>
              <a:t>Link</a:t>
            </a:r>
            <a:endParaRPr lang="en-CA" sz="1600" dirty="0" smtClean="0"/>
          </a:p>
        </p:txBody>
      </p:sp>
    </p:spTree>
    <p:extLst>
      <p:ext uri="{BB962C8B-B14F-4D97-AF65-F5344CB8AC3E}">
        <p14:creationId xmlns:p14="http://schemas.microsoft.com/office/powerpoint/2010/main" val="29107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Ethics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Focus is ethics pertaining to research</a:t>
            </a:r>
          </a:p>
          <a:p>
            <a:r>
              <a:rPr lang="en-CA" dirty="0" smtClean="0"/>
              <a:t>2002 APA version of Ethical Principles of Psychology and Code of Conduct </a:t>
            </a:r>
          </a:p>
          <a:p>
            <a:pPr marL="82296" indent="0">
              <a:buNone/>
            </a:pPr>
            <a:r>
              <a:rPr lang="en-CA" dirty="0" smtClean="0">
                <a:hlinkClick r:id="rId2" action="ppaction://hlinkfile"/>
              </a:rPr>
              <a:t>Link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13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764704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Section Quiz 2-1</a:t>
            </a:r>
          </a:p>
        </p:txBody>
      </p:sp>
    </p:spTree>
    <p:extLst>
      <p:ext uri="{BB962C8B-B14F-4D97-AF65-F5344CB8AC3E}">
        <p14:creationId xmlns:p14="http://schemas.microsoft.com/office/powerpoint/2010/main" val="16026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276872"/>
            <a:ext cx="5025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dirty="0" smtClean="0"/>
              <a:t>What’s the first step?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4414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 what can go wrong?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84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Problems and Solutions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>
                <a:solidFill>
                  <a:srgbClr val="C00000"/>
                </a:solidFill>
              </a:rPr>
              <a:t>Self-fulfilling prophecy</a:t>
            </a:r>
            <a:r>
              <a:rPr lang="en-CA" dirty="0" smtClean="0"/>
              <a:t> = researcher influences behavior being studied</a:t>
            </a:r>
          </a:p>
          <a:p>
            <a:r>
              <a:rPr lang="en-CA" dirty="0" smtClean="0">
                <a:solidFill>
                  <a:srgbClr val="C00000"/>
                </a:solidFill>
              </a:rPr>
              <a:t>Placebo effect</a:t>
            </a:r>
            <a:r>
              <a:rPr lang="en-CA" dirty="0" smtClean="0"/>
              <a:t> = participant’s expectations influence behavior being studied</a:t>
            </a:r>
          </a:p>
          <a:p>
            <a:pPr lvl="1"/>
            <a:r>
              <a:rPr lang="en-CA" dirty="0" smtClean="0"/>
              <a:t>Studied hospital psychiatric patients in 1961</a:t>
            </a:r>
          </a:p>
          <a:p>
            <a:pPr lvl="1"/>
            <a:r>
              <a:rPr lang="en-CA" dirty="0" smtClean="0"/>
              <a:t>Two groups: tested new tranquilizer or energizer</a:t>
            </a:r>
          </a:p>
          <a:p>
            <a:pPr lvl="1"/>
            <a:r>
              <a:rPr lang="en-CA" dirty="0" smtClean="0"/>
              <a:t>53-80% reported expected benefit</a:t>
            </a:r>
          </a:p>
          <a:p>
            <a:pPr lvl="1"/>
            <a:r>
              <a:rPr lang="en-CA" dirty="0" smtClean="0"/>
              <a:t>All had received a placebo</a:t>
            </a:r>
          </a:p>
          <a:p>
            <a:r>
              <a:rPr lang="en-CA" dirty="0" smtClean="0">
                <a:solidFill>
                  <a:srgbClr val="C00000"/>
                </a:solidFill>
              </a:rPr>
              <a:t>Single blind</a:t>
            </a:r>
            <a:r>
              <a:rPr lang="en-CA" dirty="0" smtClean="0"/>
              <a:t> = participants don’t know who is exposed to independent variable</a:t>
            </a:r>
          </a:p>
          <a:p>
            <a:r>
              <a:rPr lang="en-CA" dirty="0" smtClean="0">
                <a:solidFill>
                  <a:srgbClr val="C00000"/>
                </a:solidFill>
              </a:rPr>
              <a:t>Double blind</a:t>
            </a:r>
            <a:r>
              <a:rPr lang="en-CA" dirty="0" smtClean="0"/>
              <a:t> = neither participants nor research assistant know who exposed to independent variable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467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Famous Studies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Stanford Prison Experiment</a:t>
            </a:r>
          </a:p>
          <a:p>
            <a:r>
              <a:rPr lang="en-CA" dirty="0" smtClean="0"/>
              <a:t>The </a:t>
            </a:r>
            <a:r>
              <a:rPr lang="en-CA" dirty="0" err="1" smtClean="0"/>
              <a:t>Milgram</a:t>
            </a:r>
            <a:r>
              <a:rPr lang="en-CA" dirty="0" smtClean="0"/>
              <a:t> Obedience Experiment</a:t>
            </a:r>
          </a:p>
          <a:p>
            <a:pPr marL="82296" indent="0">
              <a:buNone/>
            </a:pPr>
            <a:r>
              <a:rPr lang="en-CA" dirty="0"/>
              <a:t>	</a:t>
            </a:r>
            <a:r>
              <a:rPr lang="en-CA" dirty="0" smtClean="0">
                <a:hlinkClick r:id="rId2"/>
              </a:rPr>
              <a:t>Link</a:t>
            </a:r>
            <a:endParaRPr lang="en-CA" dirty="0" smtClean="0"/>
          </a:p>
          <a:p>
            <a:pPr marL="82296" indent="0">
              <a:buNone/>
            </a:pPr>
            <a:endParaRPr lang="en-CA" dirty="0"/>
          </a:p>
          <a:p>
            <a:r>
              <a:rPr lang="en-CA" dirty="0" smtClean="0"/>
              <a:t>Ethical concerns???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651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764704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Section Quiz 2-2</a:t>
            </a:r>
          </a:p>
        </p:txBody>
      </p:sp>
    </p:spTree>
    <p:extLst>
      <p:ext uri="{BB962C8B-B14F-4D97-AF65-F5344CB8AC3E}">
        <p14:creationId xmlns:p14="http://schemas.microsoft.com/office/powerpoint/2010/main" val="5192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Statistics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Branch of mathematics – summarize and infer</a:t>
            </a:r>
          </a:p>
          <a:p>
            <a:r>
              <a:rPr lang="en-CA" dirty="0" smtClean="0"/>
              <a:t>Used to analyse results</a:t>
            </a:r>
          </a:p>
          <a:p>
            <a:r>
              <a:rPr lang="en-CA" dirty="0" smtClean="0"/>
              <a:t>Commonly used by advertisers, sports analysts, insurers</a:t>
            </a:r>
          </a:p>
          <a:p>
            <a:r>
              <a:rPr lang="en-CA" dirty="0" smtClean="0"/>
              <a:t>Third goal of psychology = PREDICT behavior…What is the probability of…</a:t>
            </a:r>
          </a:p>
          <a:p>
            <a:pPr marL="82296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3917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276872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What is the probability of two people having the same birthday?</a:t>
            </a:r>
            <a:endParaRPr lang="en-C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707904" y="4221088"/>
            <a:ext cx="31967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Group of 23	</a:t>
            </a:r>
            <a:r>
              <a:rPr lang="en-CA" sz="2800" u="sng" dirty="0" smtClean="0"/>
              <a:t>	</a:t>
            </a:r>
            <a:r>
              <a:rPr lang="en-CA" sz="2800" dirty="0" smtClean="0"/>
              <a:t>%</a:t>
            </a:r>
          </a:p>
          <a:p>
            <a:endParaRPr lang="en-CA" sz="2800" dirty="0" smtClean="0"/>
          </a:p>
          <a:p>
            <a:r>
              <a:rPr lang="en-CA" sz="2800" dirty="0" smtClean="0"/>
              <a:t>Group of 30	</a:t>
            </a:r>
            <a:r>
              <a:rPr lang="en-CA" sz="2800" u="sng" dirty="0" smtClean="0"/>
              <a:t>	</a:t>
            </a:r>
            <a:r>
              <a:rPr lang="en-CA" sz="2800" dirty="0" smtClean="0"/>
              <a:t>%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2792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276872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What is the probability of two people having the same birthday?</a:t>
            </a:r>
            <a:endParaRPr lang="en-C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707904" y="4221088"/>
            <a:ext cx="30299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Group of 23	</a:t>
            </a:r>
            <a:r>
              <a:rPr lang="en-CA" sz="2800" u="sng" dirty="0" smtClean="0"/>
              <a:t>   50</a:t>
            </a:r>
            <a:r>
              <a:rPr lang="en-CA" sz="2800" dirty="0" smtClean="0"/>
              <a:t>%</a:t>
            </a:r>
          </a:p>
          <a:p>
            <a:endParaRPr lang="en-CA" sz="2800" dirty="0" smtClean="0"/>
          </a:p>
          <a:p>
            <a:r>
              <a:rPr lang="en-CA" sz="2800" dirty="0" smtClean="0"/>
              <a:t>Group of 30	</a:t>
            </a:r>
            <a:r>
              <a:rPr lang="en-CA" sz="2800" u="sng" dirty="0" smtClean="0"/>
              <a:t>   95</a:t>
            </a:r>
            <a:r>
              <a:rPr lang="en-CA" sz="2800" dirty="0" smtClean="0"/>
              <a:t>%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6895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Descriptive Statistics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rgbClr val="C00000"/>
                </a:solidFill>
              </a:rPr>
              <a:t>Frequency distribution</a:t>
            </a:r>
            <a:r>
              <a:rPr lang="en-CA" dirty="0" smtClean="0"/>
              <a:t> (histogram, normal / bell curve)</a:t>
            </a:r>
          </a:p>
          <a:p>
            <a:r>
              <a:rPr lang="en-CA" dirty="0" smtClean="0">
                <a:solidFill>
                  <a:srgbClr val="C00000"/>
                </a:solidFill>
              </a:rPr>
              <a:t>Measures of central tendency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>
                <a:solidFill>
                  <a:srgbClr val="C00000"/>
                </a:solidFill>
              </a:rPr>
              <a:t>Mean</a:t>
            </a:r>
            <a:r>
              <a:rPr lang="en-CA" dirty="0" smtClean="0"/>
              <a:t> = average</a:t>
            </a:r>
          </a:p>
          <a:p>
            <a:pPr lvl="1"/>
            <a:r>
              <a:rPr lang="en-CA" dirty="0" smtClean="0">
                <a:solidFill>
                  <a:srgbClr val="C00000"/>
                </a:solidFill>
              </a:rPr>
              <a:t>Median</a:t>
            </a:r>
            <a:r>
              <a:rPr lang="en-CA" dirty="0" smtClean="0"/>
              <a:t> = middle</a:t>
            </a:r>
          </a:p>
          <a:p>
            <a:pPr lvl="1"/>
            <a:r>
              <a:rPr lang="en-CA" dirty="0" smtClean="0">
                <a:solidFill>
                  <a:srgbClr val="C00000"/>
                </a:solidFill>
              </a:rPr>
              <a:t>Mode</a:t>
            </a:r>
            <a:r>
              <a:rPr lang="en-CA" dirty="0" smtClean="0"/>
              <a:t> = most frequent</a:t>
            </a:r>
          </a:p>
          <a:p>
            <a:r>
              <a:rPr lang="en-CA" dirty="0" smtClean="0">
                <a:solidFill>
                  <a:srgbClr val="C00000"/>
                </a:solidFill>
              </a:rPr>
              <a:t>Measures of variance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>
                <a:solidFill>
                  <a:srgbClr val="C00000"/>
                </a:solidFill>
              </a:rPr>
              <a:t>Range</a:t>
            </a:r>
            <a:r>
              <a:rPr lang="en-CA" dirty="0" smtClean="0"/>
              <a:t> = spread (variability)</a:t>
            </a:r>
          </a:p>
          <a:p>
            <a:pPr lvl="1"/>
            <a:r>
              <a:rPr lang="en-CA" dirty="0" smtClean="0">
                <a:solidFill>
                  <a:srgbClr val="C00000"/>
                </a:solidFill>
              </a:rPr>
              <a:t>Standard deviation</a:t>
            </a:r>
            <a:r>
              <a:rPr lang="en-CA" dirty="0" smtClean="0"/>
              <a:t> = average distance from mean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665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3406" y="0"/>
            <a:ext cx="5257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3406" y="0"/>
            <a:ext cx="5257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1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Ask a </a:t>
            </a:r>
            <a:r>
              <a:rPr lang="en-CA" dirty="0" smtClean="0">
                <a:solidFill>
                  <a:srgbClr val="C00000"/>
                </a:solidFill>
              </a:rPr>
              <a:t>QUESTION</a:t>
            </a:r>
            <a:r>
              <a:rPr lang="en-CA" dirty="0" smtClean="0"/>
              <a:t> about behavior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78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Inferential Statistics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Do the results support the hypothesis or are they simply due to chance outcomes?</a:t>
            </a:r>
          </a:p>
          <a:p>
            <a:r>
              <a:rPr lang="en-CA" dirty="0" smtClean="0">
                <a:solidFill>
                  <a:srgbClr val="C00000"/>
                </a:solidFill>
              </a:rPr>
              <a:t>Probability and Chance</a:t>
            </a:r>
          </a:p>
          <a:p>
            <a:r>
              <a:rPr lang="en-CA" dirty="0" smtClean="0"/>
              <a:t>Statistical Significance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54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764704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Section Quiz 2-3</a:t>
            </a:r>
          </a:p>
        </p:txBody>
      </p:sp>
    </p:spTree>
    <p:extLst>
      <p:ext uri="{BB962C8B-B14F-4D97-AF65-F5344CB8AC3E}">
        <p14:creationId xmlns:p14="http://schemas.microsoft.com/office/powerpoint/2010/main" val="16587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5" y="476672"/>
            <a:ext cx="6624736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en-CA" sz="2800" b="1" dirty="0" smtClean="0"/>
              <a:t>Questions a psychologist might ask</a:t>
            </a:r>
            <a:r>
              <a:rPr lang="en-CA" sz="2800" dirty="0" smtClean="0"/>
              <a:t>:</a:t>
            </a:r>
          </a:p>
          <a:p>
            <a:endParaRPr lang="en-CA" dirty="0" smtClean="0"/>
          </a:p>
          <a:p>
            <a:pPr marL="285750" lvl="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CA" sz="2000" dirty="0" smtClean="0"/>
              <a:t>Are young children less likely to obey rules when adults are not present?</a:t>
            </a:r>
          </a:p>
          <a:p>
            <a:pPr marL="285750" lvl="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CA" sz="2000" dirty="0" smtClean="0"/>
              <a:t>What is the appropriate age level for a new toy?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CA" sz="2000" dirty="0" smtClean="0"/>
              <a:t>How do young children react when separated from their primary caregivers and among strangers?</a:t>
            </a:r>
          </a:p>
          <a:p>
            <a:pPr marL="285750" lvl="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CA" sz="2000" dirty="0" smtClean="0"/>
              <a:t>What percentage of Canadian teenagers have a depressive disorder, compared to the overall population?</a:t>
            </a:r>
          </a:p>
          <a:p>
            <a:pPr marL="285750" lvl="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CA" sz="2000" dirty="0" smtClean="0"/>
              <a:t>Do people’s attitudes toward teenage behaviour differ by age group?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CA" sz="2000" dirty="0" smtClean="0"/>
              <a:t>What happens during sleep?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CA" sz="2000" dirty="0" smtClean="0"/>
              <a:t>How can memory be improved?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076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Develop a </a:t>
            </a:r>
            <a:r>
              <a:rPr lang="en-CA" dirty="0" smtClean="0">
                <a:solidFill>
                  <a:srgbClr val="C00000"/>
                </a:solidFill>
              </a:rPr>
              <a:t>HYPOTHESIS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have other studies shown?</a:t>
            </a:r>
          </a:p>
          <a:p>
            <a:r>
              <a:rPr lang="en-CA" dirty="0" smtClean="0"/>
              <a:t>Take an educated guess</a:t>
            </a:r>
          </a:p>
          <a:p>
            <a:r>
              <a:rPr lang="en-CA" dirty="0" smtClean="0"/>
              <a:t>Test it using the scientific method</a:t>
            </a:r>
          </a:p>
          <a:p>
            <a:endParaRPr lang="en-CA" dirty="0"/>
          </a:p>
          <a:p>
            <a:r>
              <a:rPr lang="en-CA" dirty="0" smtClean="0"/>
              <a:t>When a hypothesis has been tested repeatedly, by several researchers, and supported by results gained ethically and without bias, a </a:t>
            </a:r>
            <a:r>
              <a:rPr lang="en-CA" dirty="0" smtClean="0">
                <a:solidFill>
                  <a:srgbClr val="C00000"/>
                </a:solidFill>
              </a:rPr>
              <a:t>THEORY</a:t>
            </a:r>
            <a:r>
              <a:rPr lang="en-CA" dirty="0" smtClean="0"/>
              <a:t> emerges</a:t>
            </a:r>
          </a:p>
        </p:txBody>
      </p:sp>
    </p:spTree>
    <p:extLst>
      <p:ext uri="{BB962C8B-B14F-4D97-AF65-F5344CB8AC3E}">
        <p14:creationId xmlns:p14="http://schemas.microsoft.com/office/powerpoint/2010/main" val="57779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1796" y="0"/>
            <a:ext cx="5280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should we test?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Impractical to test the entire </a:t>
            </a:r>
            <a:r>
              <a:rPr lang="en-CA" dirty="0" smtClean="0">
                <a:solidFill>
                  <a:srgbClr val="C00000"/>
                </a:solidFill>
              </a:rPr>
              <a:t>population</a:t>
            </a:r>
          </a:p>
          <a:p>
            <a:r>
              <a:rPr lang="en-CA" dirty="0" smtClean="0"/>
              <a:t>Select a </a:t>
            </a:r>
            <a:r>
              <a:rPr lang="en-CA" dirty="0" smtClean="0">
                <a:solidFill>
                  <a:srgbClr val="C00000"/>
                </a:solidFill>
              </a:rPr>
              <a:t>sample</a:t>
            </a:r>
            <a:r>
              <a:rPr lang="en-CA" dirty="0" smtClean="0"/>
              <a:t> that is </a:t>
            </a:r>
            <a:r>
              <a:rPr lang="en-CA" dirty="0" smtClean="0">
                <a:solidFill>
                  <a:srgbClr val="C00000"/>
                </a:solidFill>
              </a:rPr>
              <a:t>representative</a:t>
            </a:r>
          </a:p>
          <a:p>
            <a:r>
              <a:rPr lang="en-CA" dirty="0" smtClean="0"/>
              <a:t>Consider size and demographics (age, sex, location, socioeconomic, education…)</a:t>
            </a:r>
          </a:p>
          <a:p>
            <a:r>
              <a:rPr lang="en-CA" dirty="0" smtClean="0"/>
              <a:t>Consider method of selection (</a:t>
            </a:r>
            <a:r>
              <a:rPr lang="en-CA" dirty="0" smtClean="0">
                <a:solidFill>
                  <a:srgbClr val="C00000"/>
                </a:solidFill>
              </a:rPr>
              <a:t>random</a:t>
            </a:r>
            <a:r>
              <a:rPr lang="en-CA" dirty="0" smtClean="0"/>
              <a:t>)</a:t>
            </a:r>
          </a:p>
          <a:p>
            <a:r>
              <a:rPr lang="en-CA" dirty="0"/>
              <a:t>Consider subgroups (</a:t>
            </a:r>
            <a:r>
              <a:rPr lang="en-CA" dirty="0">
                <a:solidFill>
                  <a:srgbClr val="C00000"/>
                </a:solidFill>
              </a:rPr>
              <a:t>stratified</a:t>
            </a:r>
            <a:r>
              <a:rPr lang="en-CA" dirty="0"/>
              <a:t> sample)</a:t>
            </a:r>
          </a:p>
          <a:p>
            <a:r>
              <a:rPr lang="en-CA" dirty="0" smtClean="0"/>
              <a:t>No </a:t>
            </a:r>
            <a:r>
              <a:rPr lang="en-CA" dirty="0" smtClean="0">
                <a:solidFill>
                  <a:srgbClr val="C00000"/>
                </a:solidFill>
              </a:rPr>
              <a:t>bias</a:t>
            </a:r>
            <a:endParaRPr lang="en-C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5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should we test?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060848"/>
            <a:ext cx="4648560" cy="205320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CA" dirty="0" smtClean="0">
                <a:solidFill>
                  <a:srgbClr val="C00000"/>
                </a:solidFill>
              </a:rPr>
              <a:t>Naturalistic Observation:</a:t>
            </a:r>
          </a:p>
          <a:p>
            <a:r>
              <a:rPr lang="en-CA" dirty="0" smtClean="0"/>
              <a:t>Normal environment</a:t>
            </a:r>
          </a:p>
          <a:p>
            <a:r>
              <a:rPr lang="en-CA" dirty="0" smtClean="0"/>
              <a:t>Undetected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21088"/>
            <a:ext cx="2954207" cy="2232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49345"/>
            <a:ext cx="2520280" cy="1895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00808"/>
            <a:ext cx="2514091" cy="17455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7311" y="1383927"/>
            <a:ext cx="4526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Use Graphic Organizer </a:t>
            </a:r>
            <a:r>
              <a:rPr lang="en-CA" sz="1600" dirty="0" smtClean="0"/>
              <a:t>2 </a:t>
            </a:r>
            <a:r>
              <a:rPr lang="en-CA" sz="1600" dirty="0"/>
              <a:t>to document </a:t>
            </a:r>
            <a:r>
              <a:rPr lang="en-CA" sz="1600" dirty="0" smtClean="0"/>
              <a:t>the methods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245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should we test?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340768"/>
            <a:ext cx="2776352" cy="284529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CA" dirty="0" smtClean="0">
                <a:solidFill>
                  <a:srgbClr val="C00000"/>
                </a:solidFill>
              </a:rPr>
              <a:t>Case Study:</a:t>
            </a:r>
          </a:p>
          <a:p>
            <a:r>
              <a:rPr lang="en-CA" dirty="0" smtClean="0"/>
              <a:t>Intensive</a:t>
            </a:r>
          </a:p>
          <a:p>
            <a:r>
              <a:rPr lang="en-CA" dirty="0" smtClean="0"/>
              <a:t>Interactive</a:t>
            </a:r>
          </a:p>
          <a:p>
            <a:r>
              <a:rPr lang="en-CA" dirty="0" smtClean="0"/>
              <a:t>One or few participants</a:t>
            </a:r>
          </a:p>
          <a:p>
            <a:pPr marL="82296" indent="0">
              <a:buNone/>
            </a:pPr>
            <a:endParaRPr lang="en-CA" dirty="0" smtClean="0"/>
          </a:p>
          <a:p>
            <a:pPr marL="82296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2767045" cy="2075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57" y="4149080"/>
            <a:ext cx="3679097" cy="2304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4288" y="4365104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Diaries</a:t>
            </a:r>
          </a:p>
          <a:p>
            <a:r>
              <a:rPr lang="en-CA" sz="2000" dirty="0" smtClean="0"/>
              <a:t>Tests </a:t>
            </a:r>
          </a:p>
          <a:p>
            <a:r>
              <a:rPr lang="en-CA" sz="2000" dirty="0" smtClean="0"/>
              <a:t>Interviews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4369" y="184482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Freud’s couch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81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247</TotalTime>
  <Words>722</Words>
  <Application>Microsoft Office PowerPoint</Application>
  <PresentationFormat>On-screen Show (4:3)</PresentationFormat>
  <Paragraphs>139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Solstice</vt:lpstr>
      <vt:lpstr>RESEARCH </vt:lpstr>
      <vt:lpstr>PowerPoint Presentation</vt:lpstr>
      <vt:lpstr>Ask a QUESTION about behavior</vt:lpstr>
      <vt:lpstr>PowerPoint Presentation</vt:lpstr>
      <vt:lpstr>Develop a HYPOTHESIS</vt:lpstr>
      <vt:lpstr>PowerPoint Presentation</vt:lpstr>
      <vt:lpstr>WHO should we test?</vt:lpstr>
      <vt:lpstr>HOW should we test?</vt:lpstr>
      <vt:lpstr>HOW should we test?</vt:lpstr>
      <vt:lpstr>HOW should we test?</vt:lpstr>
      <vt:lpstr>HOW should we test?</vt:lpstr>
      <vt:lpstr>HOW should we test?</vt:lpstr>
      <vt:lpstr>HOW should we test?</vt:lpstr>
      <vt:lpstr>PowerPoint Presentation</vt:lpstr>
      <vt:lpstr>PowerPoint Presentation</vt:lpstr>
      <vt:lpstr>HOW should we test?</vt:lpstr>
      <vt:lpstr>Famous Psychology Experiments </vt:lpstr>
      <vt:lpstr>Ethics</vt:lpstr>
      <vt:lpstr>PowerPoint Presentation</vt:lpstr>
      <vt:lpstr>So what can go wrong?</vt:lpstr>
      <vt:lpstr>Problems and Solutions</vt:lpstr>
      <vt:lpstr>Two Famous Studies</vt:lpstr>
      <vt:lpstr>PowerPoint Presentation</vt:lpstr>
      <vt:lpstr>Statistics</vt:lpstr>
      <vt:lpstr>PowerPoint Presentation</vt:lpstr>
      <vt:lpstr>PowerPoint Presentation</vt:lpstr>
      <vt:lpstr>Descriptive Statistics</vt:lpstr>
      <vt:lpstr>PowerPoint Presentation</vt:lpstr>
      <vt:lpstr>PowerPoint Presentation</vt:lpstr>
      <vt:lpstr>Inferential Statistics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</dc:title>
  <dc:creator>Owner</dc:creator>
  <cp:lastModifiedBy>Owner</cp:lastModifiedBy>
  <cp:revision>25</cp:revision>
  <dcterms:created xsi:type="dcterms:W3CDTF">2012-08-05T17:02:30Z</dcterms:created>
  <dcterms:modified xsi:type="dcterms:W3CDTF">2012-09-13T03:15:16Z</dcterms:modified>
</cp:coreProperties>
</file>